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2"/>
  </p:notesMasterIdLst>
  <p:sldIdLst>
    <p:sldId id="256" r:id="rId5"/>
    <p:sldId id="2114" r:id="rId6"/>
    <p:sldId id="2109" r:id="rId7"/>
    <p:sldId id="2115" r:id="rId8"/>
    <p:sldId id="2111" r:id="rId9"/>
    <p:sldId id="2123" r:id="rId10"/>
    <p:sldId id="2124" r:id="rId11"/>
    <p:sldId id="2112" r:id="rId12"/>
    <p:sldId id="2127" r:id="rId13"/>
    <p:sldId id="2128" r:id="rId14"/>
    <p:sldId id="2129" r:id="rId15"/>
    <p:sldId id="2130" r:id="rId16"/>
    <p:sldId id="2131" r:id="rId17"/>
    <p:sldId id="2140" r:id="rId18"/>
    <p:sldId id="2117" r:id="rId19"/>
    <p:sldId id="2125" r:id="rId20"/>
    <p:sldId id="2138" r:id="rId21"/>
    <p:sldId id="2119" r:id="rId22"/>
    <p:sldId id="2116" r:id="rId23"/>
    <p:sldId id="2120" r:id="rId24"/>
    <p:sldId id="2121" r:id="rId25"/>
    <p:sldId id="2122" r:id="rId26"/>
    <p:sldId id="2135" r:id="rId27"/>
    <p:sldId id="2136" r:id="rId28"/>
    <p:sldId id="2137" r:id="rId29"/>
    <p:sldId id="2150" r:id="rId30"/>
    <p:sldId id="2149" r:id="rId31"/>
    <p:sldId id="2148" r:id="rId32"/>
    <p:sldId id="2151" r:id="rId33"/>
    <p:sldId id="2152" r:id="rId34"/>
    <p:sldId id="2153" r:id="rId35"/>
    <p:sldId id="2154" r:id="rId36"/>
    <p:sldId id="2141" r:id="rId37"/>
    <p:sldId id="2142" r:id="rId38"/>
    <p:sldId id="2139" r:id="rId39"/>
    <p:sldId id="2145" r:id="rId40"/>
    <p:sldId id="2146" r:id="rId41"/>
  </p:sldIdLst>
  <p:sldSz cx="12192000" cy="6858000"/>
  <p:notesSz cx="6858000" cy="91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1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694"/>
  </p:normalViewPr>
  <p:slideViewPr>
    <p:cSldViewPr snapToGrid="0">
      <p:cViewPr varScale="1">
        <p:scale>
          <a:sx n="57" d="100"/>
          <a:sy n="57" d="100"/>
        </p:scale>
        <p:origin x="77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Duvall" userId="ff554672-0b87-46c5-afeb-a04e3b0ef92c" providerId="ADAL" clId="{4E767022-6FD3-4341-A33C-5EA1E2ED439E}"/>
    <pc:docChg chg="custSel addSld delSld modSld sldOrd">
      <pc:chgData name="Heather Duvall" userId="ff554672-0b87-46c5-afeb-a04e3b0ef92c" providerId="ADAL" clId="{4E767022-6FD3-4341-A33C-5EA1E2ED439E}" dt="2026-05-29T12:06:16.478" v="100" actId="20577"/>
      <pc:docMkLst>
        <pc:docMk/>
      </pc:docMkLst>
      <pc:sldChg chg="modSp add mod">
        <pc:chgData name="Heather Duvall" userId="ff554672-0b87-46c5-afeb-a04e3b0ef92c" providerId="ADAL" clId="{4E767022-6FD3-4341-A33C-5EA1E2ED439E}" dt="2026-05-27T11:15:02.427" v="6" actId="6549"/>
        <pc:sldMkLst>
          <pc:docMk/>
          <pc:sldMk cId="2160435738" sldId="2135"/>
        </pc:sldMkLst>
        <pc:spChg chg="mod">
          <ac:chgData name="Heather Duvall" userId="ff554672-0b87-46c5-afeb-a04e3b0ef92c" providerId="ADAL" clId="{4E767022-6FD3-4341-A33C-5EA1E2ED439E}" dt="2026-05-27T11:15:02.427" v="6" actId="6549"/>
          <ac:spMkLst>
            <pc:docMk/>
            <pc:sldMk cId="2160435738" sldId="2135"/>
            <ac:spMk id="3" creationId="{44A63218-CA6D-1BD5-64B9-0348D6E85C05}"/>
          </ac:spMkLst>
        </pc:spChg>
      </pc:sldChg>
      <pc:sldChg chg="modSp add mod">
        <pc:chgData name="Heather Duvall" userId="ff554672-0b87-46c5-afeb-a04e3b0ef92c" providerId="ADAL" clId="{4E767022-6FD3-4341-A33C-5EA1E2ED439E}" dt="2026-05-27T11:15:33.996" v="10" actId="20577"/>
        <pc:sldMkLst>
          <pc:docMk/>
          <pc:sldMk cId="3232234579" sldId="2136"/>
        </pc:sldMkLst>
        <pc:spChg chg="mod">
          <ac:chgData name="Heather Duvall" userId="ff554672-0b87-46c5-afeb-a04e3b0ef92c" providerId="ADAL" clId="{4E767022-6FD3-4341-A33C-5EA1E2ED439E}" dt="2026-05-27T11:15:33.996" v="10" actId="20577"/>
          <ac:spMkLst>
            <pc:docMk/>
            <pc:sldMk cId="3232234579" sldId="2136"/>
            <ac:spMk id="3" creationId="{F1EC5EDD-C48D-4E41-150F-6989E248FD17}"/>
          </ac:spMkLst>
        </pc:spChg>
      </pc:sldChg>
      <pc:sldChg chg="add">
        <pc:chgData name="Heather Duvall" userId="ff554672-0b87-46c5-afeb-a04e3b0ef92c" providerId="ADAL" clId="{4E767022-6FD3-4341-A33C-5EA1E2ED439E}" dt="2026-05-27T11:15:59.026" v="11"/>
        <pc:sldMkLst>
          <pc:docMk/>
          <pc:sldMk cId="2543092035" sldId="2137"/>
        </pc:sldMkLst>
      </pc:sldChg>
      <pc:sldChg chg="ord">
        <pc:chgData name="Heather Duvall" userId="ff554672-0b87-46c5-afeb-a04e3b0ef92c" providerId="ADAL" clId="{4E767022-6FD3-4341-A33C-5EA1E2ED439E}" dt="2026-05-27T11:22:35.408" v="46"/>
        <pc:sldMkLst>
          <pc:docMk/>
          <pc:sldMk cId="2490490295" sldId="2139"/>
        </pc:sldMkLst>
      </pc:sldChg>
      <pc:sldChg chg="add">
        <pc:chgData name="Heather Duvall" userId="ff554672-0b87-46c5-afeb-a04e3b0ef92c" providerId="ADAL" clId="{4E767022-6FD3-4341-A33C-5EA1E2ED439E}" dt="2026-05-27T11:22:22.225" v="44"/>
        <pc:sldMkLst>
          <pc:docMk/>
          <pc:sldMk cId="2079664171" sldId="2141"/>
        </pc:sldMkLst>
      </pc:sldChg>
      <pc:sldChg chg="modSp add mod">
        <pc:chgData name="Heather Duvall" userId="ff554672-0b87-46c5-afeb-a04e3b0ef92c" providerId="ADAL" clId="{4E767022-6FD3-4341-A33C-5EA1E2ED439E}" dt="2026-05-29T12:06:16.478" v="100" actId="20577"/>
        <pc:sldMkLst>
          <pc:docMk/>
          <pc:sldMk cId="3039097529" sldId="2142"/>
        </pc:sldMkLst>
        <pc:spChg chg="mod">
          <ac:chgData name="Heather Duvall" userId="ff554672-0b87-46c5-afeb-a04e3b0ef92c" providerId="ADAL" clId="{4E767022-6FD3-4341-A33C-5EA1E2ED439E}" dt="2026-05-29T12:06:16.478" v="100" actId="20577"/>
          <ac:spMkLst>
            <pc:docMk/>
            <pc:sldMk cId="3039097529" sldId="2142"/>
            <ac:spMk id="5" creationId="{829DED74-ED65-33D2-E7F6-A575E0FB9D40}"/>
          </ac:spMkLst>
        </pc:spChg>
      </pc:sldChg>
      <pc:sldChg chg="add">
        <pc:chgData name="Heather Duvall" userId="ff554672-0b87-46c5-afeb-a04e3b0ef92c" providerId="ADAL" clId="{4E767022-6FD3-4341-A33C-5EA1E2ED439E}" dt="2026-05-27T11:22:59.037" v="48"/>
        <pc:sldMkLst>
          <pc:docMk/>
          <pc:sldMk cId="3848460127" sldId="2145"/>
        </pc:sldMkLst>
      </pc:sldChg>
      <pc:sldChg chg="add">
        <pc:chgData name="Heather Duvall" userId="ff554672-0b87-46c5-afeb-a04e3b0ef92c" providerId="ADAL" clId="{4E767022-6FD3-4341-A33C-5EA1E2ED439E}" dt="2026-05-27T11:23:06.698" v="49"/>
        <pc:sldMkLst>
          <pc:docMk/>
          <pc:sldMk cId="1693650343" sldId="2146"/>
        </pc:sldMkLst>
      </pc:sldChg>
      <pc:sldChg chg="add">
        <pc:chgData name="Heather Duvall" userId="ff554672-0b87-46c5-afeb-a04e3b0ef92c" providerId="ADAL" clId="{4E767022-6FD3-4341-A33C-5EA1E2ED439E}" dt="2026-05-27T11:22:07.533" v="43"/>
        <pc:sldMkLst>
          <pc:docMk/>
          <pc:sldMk cId="1779106231" sldId="2148"/>
        </pc:sldMkLst>
      </pc:sldChg>
      <pc:sldChg chg="delSp modSp add mod">
        <pc:chgData name="Heather Duvall" userId="ff554672-0b87-46c5-afeb-a04e3b0ef92c" providerId="ADAL" clId="{4E767022-6FD3-4341-A33C-5EA1E2ED439E}" dt="2026-05-29T12:05:39.944" v="99" actId="20577"/>
        <pc:sldMkLst>
          <pc:docMk/>
          <pc:sldMk cId="2814045361" sldId="2149"/>
        </pc:sldMkLst>
        <pc:spChg chg="mod">
          <ac:chgData name="Heather Duvall" userId="ff554672-0b87-46c5-afeb-a04e3b0ef92c" providerId="ADAL" clId="{4E767022-6FD3-4341-A33C-5EA1E2ED439E}" dt="2026-05-29T12:05:39.944" v="99" actId="20577"/>
          <ac:spMkLst>
            <pc:docMk/>
            <pc:sldMk cId="2814045361" sldId="2149"/>
            <ac:spMk id="9" creationId="{EAA571AB-0A5D-690A-2CFE-A043E1843150}"/>
          </ac:spMkLst>
        </pc:spChg>
      </pc:sldChg>
      <pc:sldChg chg="modSp add mod">
        <pc:chgData name="Heather Duvall" userId="ff554672-0b87-46c5-afeb-a04e3b0ef92c" providerId="ADAL" clId="{4E767022-6FD3-4341-A33C-5EA1E2ED439E}" dt="2026-05-27T11:16:58.343" v="17" actId="20577"/>
        <pc:sldMkLst>
          <pc:docMk/>
          <pc:sldMk cId="1890314468" sldId="2150"/>
        </pc:sldMkLst>
        <pc:spChg chg="mod">
          <ac:chgData name="Heather Duvall" userId="ff554672-0b87-46c5-afeb-a04e3b0ef92c" providerId="ADAL" clId="{4E767022-6FD3-4341-A33C-5EA1E2ED439E}" dt="2026-05-27T11:16:58.343" v="17" actId="20577"/>
          <ac:spMkLst>
            <pc:docMk/>
            <pc:sldMk cId="1890314468" sldId="2150"/>
            <ac:spMk id="3" creationId="{0F60CBF3-C9A3-C073-09BE-F6839B421C15}"/>
          </ac:spMkLst>
        </pc:spChg>
      </pc:sldChg>
      <pc:sldChg chg="add">
        <pc:chgData name="Heather Duvall" userId="ff554672-0b87-46c5-afeb-a04e3b0ef92c" providerId="ADAL" clId="{4E767022-6FD3-4341-A33C-5EA1E2ED439E}" dt="2026-05-27T11:22:22.225" v="44"/>
        <pc:sldMkLst>
          <pc:docMk/>
          <pc:sldMk cId="2111392708" sldId="2151"/>
        </pc:sldMkLst>
      </pc:sldChg>
      <pc:sldChg chg="add">
        <pc:chgData name="Heather Duvall" userId="ff554672-0b87-46c5-afeb-a04e3b0ef92c" providerId="ADAL" clId="{4E767022-6FD3-4341-A33C-5EA1E2ED439E}" dt="2026-05-27T11:22:22.225" v="44"/>
        <pc:sldMkLst>
          <pc:docMk/>
          <pc:sldMk cId="3059349126" sldId="2152"/>
        </pc:sldMkLst>
      </pc:sldChg>
      <pc:sldChg chg="add">
        <pc:chgData name="Heather Duvall" userId="ff554672-0b87-46c5-afeb-a04e3b0ef92c" providerId="ADAL" clId="{4E767022-6FD3-4341-A33C-5EA1E2ED439E}" dt="2026-05-27T11:22:22.225" v="44"/>
        <pc:sldMkLst>
          <pc:docMk/>
          <pc:sldMk cId="1027959642" sldId="2153"/>
        </pc:sldMkLst>
      </pc:sldChg>
      <pc:sldChg chg="add">
        <pc:chgData name="Heather Duvall" userId="ff554672-0b87-46c5-afeb-a04e3b0ef92c" providerId="ADAL" clId="{4E767022-6FD3-4341-A33C-5EA1E2ED439E}" dt="2026-05-27T11:22:22.225" v="44"/>
        <pc:sldMkLst>
          <pc:docMk/>
          <pc:sldMk cId="497271181" sldId="2154"/>
        </pc:sldMkLst>
      </pc:sldChg>
    </pc:docChg>
  </pc:docChgLst>
  <pc:docChgLst>
    <pc:chgData name="Robert Clevenger" userId="ddcfcac9-661b-47b4-94c1-6e30cf23498a" providerId="ADAL" clId="{99F3A13F-CEB6-4D1D-B9BB-DDA4A9AC5997}"/>
    <pc:docChg chg="undo custSel modSld">
      <pc:chgData name="Robert Clevenger" userId="ddcfcac9-661b-47b4-94c1-6e30cf23498a" providerId="ADAL" clId="{99F3A13F-CEB6-4D1D-B9BB-DDA4A9AC5997}" dt="2026-06-02T19:14:54.898" v="14" actId="1035"/>
      <pc:docMkLst>
        <pc:docMk/>
      </pc:docMkLst>
      <pc:sldChg chg="addSp delSp modSp mod">
        <pc:chgData name="Robert Clevenger" userId="ddcfcac9-661b-47b4-94c1-6e30cf23498a" providerId="ADAL" clId="{99F3A13F-CEB6-4D1D-B9BB-DDA4A9AC5997}" dt="2026-06-02T19:14:54.898" v="14" actId="1035"/>
        <pc:sldMkLst>
          <pc:docMk/>
          <pc:sldMk cId="1779106231" sldId="2148"/>
        </pc:sldMkLst>
        <pc:spChg chg="add del mod">
          <ac:chgData name="Robert Clevenger" userId="ddcfcac9-661b-47b4-94c1-6e30cf23498a" providerId="ADAL" clId="{99F3A13F-CEB6-4D1D-B9BB-DDA4A9AC5997}" dt="2026-06-02T18:54:13.780" v="3" actId="22"/>
          <ac:spMkLst>
            <pc:docMk/>
            <pc:sldMk cId="1779106231" sldId="2148"/>
            <ac:spMk id="5" creationId="{0EB7C2A7-2C1B-CD79-E619-493C479C1D8A}"/>
          </ac:spMkLst>
        </pc:spChg>
        <pc:picChg chg="del mod">
          <ac:chgData name="Robert Clevenger" userId="ddcfcac9-661b-47b4-94c1-6e30cf23498a" providerId="ADAL" clId="{99F3A13F-CEB6-4D1D-B9BB-DDA4A9AC5997}" dt="2026-06-02T18:54:03.571" v="2" actId="478"/>
          <ac:picMkLst>
            <pc:docMk/>
            <pc:sldMk cId="1779106231" sldId="2148"/>
            <ac:picMk id="4" creationId="{18D9775A-2279-876E-3184-08BD14C9D904}"/>
          </ac:picMkLst>
        </pc:picChg>
        <pc:picChg chg="add mod ord">
          <ac:chgData name="Robert Clevenger" userId="ddcfcac9-661b-47b4-94c1-6e30cf23498a" providerId="ADAL" clId="{99F3A13F-CEB6-4D1D-B9BB-DDA4A9AC5997}" dt="2026-06-02T19:14:54.898" v="14" actId="1035"/>
          <ac:picMkLst>
            <pc:docMk/>
            <pc:sldMk cId="1779106231" sldId="2148"/>
            <ac:picMk id="7" creationId="{1D600198-7196-E27C-397A-06F4C1175B1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364C59-790E-4972-8545-2D49ADCF6A07}" type="datetimeFigureOut">
              <a:rPr lang="en-US" smtClean="0"/>
              <a:t>6/2/2026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9F4CB-E21A-4A9F-B860-2E0949052276}" type="slidenum">
              <a:rPr lang="en-US" smtClean="0"/>
              <a:t>‹#›</a:t>
            </a:fld>
            <a:endParaRPr lang="en-US"/>
          </a:p>
        </p:txBody>
      </p:sp>
    </p:spTree>
    <p:extLst>
      <p:ext uri="{BB962C8B-B14F-4D97-AF65-F5344CB8AC3E}">
        <p14:creationId xmlns:p14="http://schemas.microsoft.com/office/powerpoint/2010/main" val="3701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99F4CB-E21A-4A9F-B860-2E0949052276}" type="slidenum">
              <a:rPr lang="en-US" smtClean="0"/>
              <a:t>1</a:t>
            </a:fld>
            <a:endParaRPr lang="en-US"/>
          </a:p>
        </p:txBody>
      </p:sp>
    </p:spTree>
    <p:extLst>
      <p:ext uri="{BB962C8B-B14F-4D97-AF65-F5344CB8AC3E}">
        <p14:creationId xmlns:p14="http://schemas.microsoft.com/office/powerpoint/2010/main" val="1287865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5745B75-DF13-4070-A669-621ABF28A92A}"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7165F-C5D1-4091-B6DD-02F378B611B8}"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3980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 Logo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745B75-DF13-4070-A669-621ABF28A92A}" type="datetimeFigureOut">
              <a:rPr lang="en-US" smtClean="0"/>
              <a:t>6/2/2026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67165F-C5D1-4091-B6DD-02F378B611B8}"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87979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12687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745B75-DF13-4070-A669-621ABF28A92A}"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7165F-C5D1-4091-B6DD-02F378B611B8}" type="slidenum">
              <a:rPr lang="en-US" smtClean="0"/>
              <a:t>‹#›</a:t>
            </a:fld>
            <a:endParaRPr lang="en-US"/>
          </a:p>
        </p:txBody>
      </p:sp>
    </p:spTree>
    <p:extLst>
      <p:ext uri="{BB962C8B-B14F-4D97-AF65-F5344CB8AC3E}">
        <p14:creationId xmlns:p14="http://schemas.microsoft.com/office/powerpoint/2010/main" val="2406441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745B75-DF13-4070-A669-621ABF28A92A}"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7165F-C5D1-4091-B6DD-02F378B611B8}" type="slidenum">
              <a:rPr lang="en-US" smtClean="0"/>
              <a:t>‹#›</a:t>
            </a:fld>
            <a:endParaRPr lang="en-US"/>
          </a:p>
        </p:txBody>
      </p:sp>
    </p:spTree>
    <p:extLst>
      <p:ext uri="{BB962C8B-B14F-4D97-AF65-F5344CB8AC3E}">
        <p14:creationId xmlns:p14="http://schemas.microsoft.com/office/powerpoint/2010/main" val="344888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745B75-DF13-4070-A669-621ABF28A92A}"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7165F-C5D1-4091-B6DD-02F378B611B8}"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66289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745B75-DF13-4070-A669-621ABF28A92A}" type="datetimeFigureOut">
              <a:rPr lang="en-US" smtClean="0"/>
              <a:t>6/2/2026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67165F-C5D1-4091-B6DD-02F378B611B8}"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7671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745B75-DF13-4070-A669-621ABF28A92A}" type="datetimeFigureOut">
              <a:rPr lang="en-US" smtClean="0"/>
              <a:t>6/2/2026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67165F-C5D1-4091-B6DD-02F378B611B8}" type="slidenum">
              <a:rPr lang="en-US" smtClean="0"/>
              <a:t>‹#›</a:t>
            </a:fld>
            <a:endParaRPr lang="en-US"/>
          </a:p>
        </p:txBody>
      </p:sp>
    </p:spTree>
    <p:extLst>
      <p:ext uri="{BB962C8B-B14F-4D97-AF65-F5344CB8AC3E}">
        <p14:creationId xmlns:p14="http://schemas.microsoft.com/office/powerpoint/2010/main" val="3880670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45B75-DF13-4070-A669-621ABF28A92A}" type="datetimeFigureOut">
              <a:rPr lang="en-US" smtClean="0"/>
              <a:t>6/2/2026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67165F-C5D1-4091-B6DD-02F378B611B8}" type="slidenum">
              <a:rPr lang="en-US" smtClean="0"/>
              <a:t>‹#›</a:t>
            </a:fld>
            <a:endParaRPr lang="en-US"/>
          </a:p>
        </p:txBody>
      </p:sp>
    </p:spTree>
    <p:extLst>
      <p:ext uri="{BB962C8B-B14F-4D97-AF65-F5344CB8AC3E}">
        <p14:creationId xmlns:p14="http://schemas.microsoft.com/office/powerpoint/2010/main" val="2912245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745B75-DF13-4070-A669-621ABF28A92A}"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7165F-C5D1-4091-B6DD-02F378B611B8}"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461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745B75-DF13-4070-A669-621ABF28A92A}"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7165F-C5D1-4091-B6DD-02F378B611B8}"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57684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45B75-DF13-4070-A669-621ABF28A92A}" type="datetimeFigureOut">
              <a:rPr lang="en-US" smtClean="0"/>
              <a:t>6/2/2026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67165F-C5D1-4091-B6DD-02F378B611B8}" type="slidenum">
              <a:rPr lang="en-US" smtClean="0"/>
              <a:t>‹#›</a:t>
            </a:fld>
            <a:endParaRPr lang="en-US"/>
          </a:p>
        </p:txBody>
      </p:sp>
    </p:spTree>
    <p:extLst>
      <p:ext uri="{BB962C8B-B14F-4D97-AF65-F5344CB8AC3E}">
        <p14:creationId xmlns:p14="http://schemas.microsoft.com/office/powerpoint/2010/main" val="2658461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9" r:id="rId10"/>
    <p:sldLayoutId id="21474836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mailto:econrad@sts.org"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sts.org/2021-sts-general-thoracic-audit-questionnaire-national-databas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STS@hcmsllc.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STS@hcmsllc.co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STS@hcmsllc.com"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1D98CAC-3EFF-4342-BD5A-6C0E8CAB4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12192000" cy="40068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38200" y="914402"/>
            <a:ext cx="10515600" cy="2659957"/>
          </a:xfrm>
        </p:spPr>
        <p:txBody>
          <a:bodyPr>
            <a:normAutofit/>
          </a:bodyPr>
          <a:lstStyle/>
          <a:p>
            <a:r>
              <a:rPr lang="en-US" sz="3200" b="1" dirty="0">
                <a:solidFill>
                  <a:srgbClr val="FFFFFF"/>
                </a:solidFill>
              </a:rPr>
              <a:t>The Society of Thoracic Surgeons</a:t>
            </a:r>
            <a:br>
              <a:rPr lang="en-US" sz="3200" b="1" dirty="0">
                <a:solidFill>
                  <a:srgbClr val="FFFFFF"/>
                </a:solidFill>
                <a:cs typeface="Calibri Light"/>
              </a:rPr>
            </a:br>
            <a:br>
              <a:rPr lang="en-US" sz="3200" b="1" dirty="0">
                <a:solidFill>
                  <a:srgbClr val="FFFFFF"/>
                </a:solidFill>
              </a:rPr>
            </a:br>
            <a:r>
              <a:rPr lang="en-US" sz="3200" b="1" dirty="0">
                <a:solidFill>
                  <a:srgbClr val="FFFFFF"/>
                </a:solidFill>
              </a:rPr>
              <a:t>General Thoracic Surgery Database Audit</a:t>
            </a:r>
            <a:br>
              <a:rPr lang="en-US" sz="3200" b="1" dirty="0">
                <a:solidFill>
                  <a:srgbClr val="FFFFFF"/>
                </a:solidFill>
              </a:rPr>
            </a:br>
            <a:endParaRPr lang="en-US" sz="3200" b="1" dirty="0">
              <a:solidFill>
                <a:srgbClr val="FFFFFF"/>
              </a:solidFill>
            </a:endParaRPr>
          </a:p>
        </p:txBody>
      </p:sp>
      <p:sp>
        <p:nvSpPr>
          <p:cNvPr id="3" name="Subtitle 2"/>
          <p:cNvSpPr>
            <a:spLocks noGrp="1"/>
          </p:cNvSpPr>
          <p:nvPr>
            <p:ph type="subTitle" idx="1"/>
          </p:nvPr>
        </p:nvSpPr>
        <p:spPr>
          <a:xfrm>
            <a:off x="838200" y="3414693"/>
            <a:ext cx="10515600" cy="1390650"/>
          </a:xfrm>
        </p:spPr>
        <p:txBody>
          <a:bodyPr vert="horz" lIns="91440" tIns="45720" rIns="91440" bIns="45720" rtlCol="0">
            <a:normAutofit/>
          </a:bodyPr>
          <a:lstStyle/>
          <a:p>
            <a:r>
              <a:rPr lang="en-US" dirty="0">
                <a:solidFill>
                  <a:schemeClr val="bg1"/>
                </a:solidFill>
              </a:rPr>
              <a:t>2026</a:t>
            </a:r>
          </a:p>
        </p:txBody>
      </p:sp>
    </p:spTree>
    <p:extLst>
      <p:ext uri="{BB962C8B-B14F-4D97-AF65-F5344CB8AC3E}">
        <p14:creationId xmlns:p14="http://schemas.microsoft.com/office/powerpoint/2010/main" val="3604196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AE5A7C-8725-6C53-ACAA-FA65A906828E}"/>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a:t>
            </a:r>
          </a:p>
        </p:txBody>
      </p:sp>
      <p:graphicFrame>
        <p:nvGraphicFramePr>
          <p:cNvPr id="4" name="Table 3">
            <a:extLst>
              <a:ext uri="{FF2B5EF4-FFF2-40B4-BE49-F238E27FC236}">
                <a16:creationId xmlns:a16="http://schemas.microsoft.com/office/drawing/2014/main" id="{8FABF9B2-53E4-EF0A-31DE-35A7EE055F66}"/>
              </a:ext>
            </a:extLst>
          </p:cNvPr>
          <p:cNvGraphicFramePr>
            <a:graphicFrameLocks noGrp="1"/>
          </p:cNvGraphicFramePr>
          <p:nvPr>
            <p:extLst>
              <p:ext uri="{D42A27DB-BD31-4B8C-83A1-F6EECF244321}">
                <p14:modId xmlns:p14="http://schemas.microsoft.com/office/powerpoint/2010/main" val="4072106515"/>
              </p:ext>
            </p:extLst>
          </p:nvPr>
        </p:nvGraphicFramePr>
        <p:xfrm>
          <a:off x="1651519" y="1502230"/>
          <a:ext cx="8276253" cy="4618656"/>
        </p:xfrm>
        <a:graphic>
          <a:graphicData uri="http://schemas.openxmlformats.org/drawingml/2006/table">
            <a:tbl>
              <a:tblPr/>
              <a:tblGrid>
                <a:gridCol w="1931681">
                  <a:extLst>
                    <a:ext uri="{9D8B030D-6E8A-4147-A177-3AD203B41FA5}">
                      <a16:colId xmlns:a16="http://schemas.microsoft.com/office/drawing/2014/main" val="3381175218"/>
                    </a:ext>
                  </a:extLst>
                </a:gridCol>
                <a:gridCol w="2664387">
                  <a:extLst>
                    <a:ext uri="{9D8B030D-6E8A-4147-A177-3AD203B41FA5}">
                      <a16:colId xmlns:a16="http://schemas.microsoft.com/office/drawing/2014/main" val="692900669"/>
                    </a:ext>
                  </a:extLst>
                </a:gridCol>
                <a:gridCol w="3680185">
                  <a:extLst>
                    <a:ext uri="{9D8B030D-6E8A-4147-A177-3AD203B41FA5}">
                      <a16:colId xmlns:a16="http://schemas.microsoft.com/office/drawing/2014/main" val="1217025790"/>
                    </a:ext>
                  </a:extLst>
                </a:gridCol>
              </a:tblGrid>
              <a:tr h="659808">
                <a:tc>
                  <a:txBody>
                    <a:bodyPr/>
                    <a:lstStyle/>
                    <a:p>
                      <a:pPr algn="ctr" fontAlgn="ctr">
                        <a:buNone/>
                      </a:pPr>
                      <a:r>
                        <a:rPr lang="en-US" sz="1100" b="0" i="0" u="none" strike="noStrike">
                          <a:solidFill>
                            <a:srgbClr val="000000"/>
                          </a:solidFill>
                          <a:effectLst/>
                          <a:latin typeface="Calibri" panose="020F0502020204030204" pitchFamily="34" charset="0"/>
                        </a:rPr>
                        <a:t>610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Vascular Disease - Major Aortic or Peripheral Vascular Disease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fr-FR" sz="1100" b="0" i="0" u="none" strike="noStrike">
                          <a:solidFill>
                            <a:srgbClr val="000000"/>
                          </a:solidFill>
                          <a:effectLst/>
                          <a:latin typeface="Calibri" panose="020F0502020204030204" pitchFamily="34" charset="0"/>
                        </a:rPr>
                        <a:t>HistVasDis (MVD) </a:t>
                      </a:r>
                      <a:r>
                        <a:rPr lang="fr-FR" sz="1100" b="0" i="1" u="none" strike="noStrike">
                          <a:solidFill>
                            <a:srgbClr val="000000"/>
                          </a:solidFill>
                          <a:effectLst/>
                          <a:latin typeface="Calibri" panose="020F0502020204030204" pitchFamily="34" charset="0"/>
                        </a:rPr>
                        <a:t>Harvest code = 2</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36848288"/>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Vascular Disease - Transient Ischemic Attack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fr-FR" sz="1100" b="0" i="0" u="none" strike="noStrike">
                          <a:solidFill>
                            <a:srgbClr val="000000"/>
                          </a:solidFill>
                          <a:effectLst/>
                          <a:latin typeface="Calibri" panose="020F0502020204030204" pitchFamily="34" charset="0"/>
                        </a:rPr>
                        <a:t>HistVasDis (TIA) </a:t>
                      </a:r>
                      <a:r>
                        <a:rPr lang="fr-FR" sz="1100" b="0" i="1" u="none" strike="noStrike">
                          <a:solidFill>
                            <a:srgbClr val="000000"/>
                          </a:solidFill>
                          <a:effectLst/>
                          <a:latin typeface="Calibri" panose="020F0502020204030204" pitchFamily="34" charset="0"/>
                        </a:rPr>
                        <a:t>Harvest code = 4</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72053646"/>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Vascular Disease - Cerebrovascular Accident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fr-FR" sz="1100" b="0" i="0" u="none" strike="noStrike">
                          <a:solidFill>
                            <a:srgbClr val="000000"/>
                          </a:solidFill>
                          <a:effectLst/>
                          <a:latin typeface="Calibri" panose="020F0502020204030204" pitchFamily="34" charset="0"/>
                        </a:rPr>
                        <a:t>HistVasDis (CVA) </a:t>
                      </a:r>
                      <a:r>
                        <a:rPr lang="fr-FR" sz="1100" b="0" i="1" u="none" strike="noStrike">
                          <a:solidFill>
                            <a:srgbClr val="000000"/>
                          </a:solidFill>
                          <a:effectLst/>
                          <a:latin typeface="Calibri" panose="020F0502020204030204" pitchFamily="34" charset="0"/>
                        </a:rPr>
                        <a:t>Harvest code = 5</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5001881"/>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Endocrine GI Renal Disease - Liver Dysfunction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fr-FR" sz="1100" b="0" i="0" u="none" strike="noStrike">
                          <a:solidFill>
                            <a:srgbClr val="000000"/>
                          </a:solidFill>
                          <a:effectLst/>
                          <a:latin typeface="Calibri" panose="020F0502020204030204" pitchFamily="34" charset="0"/>
                        </a:rPr>
                        <a:t>HistEndoGiRenDis (Dialysis) </a:t>
                      </a:r>
                      <a:r>
                        <a:rPr lang="fr-FR" sz="1100" b="0" i="1" u="none" strike="noStrike">
                          <a:solidFill>
                            <a:srgbClr val="000000"/>
                          </a:solidFill>
                          <a:effectLst/>
                          <a:latin typeface="Calibri" panose="020F0502020204030204" pitchFamily="34" charset="0"/>
                        </a:rPr>
                        <a:t>Harvest code = 4</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0912394"/>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Cancer - Preoperative Chemotherapy/Immunotherapy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HistCancer (PreopChemoCur) </a:t>
                      </a:r>
                      <a:r>
                        <a:rPr lang="en-US" sz="1100" b="0" i="1" u="none" strike="noStrike">
                          <a:solidFill>
                            <a:srgbClr val="000000"/>
                          </a:solidFill>
                          <a:effectLst/>
                          <a:latin typeface="Calibri" panose="020F0502020204030204" pitchFamily="34" charset="0"/>
                        </a:rPr>
                        <a:t>Harvest code = 3</a:t>
                      </a:r>
                      <a:endParaRPr lang="en-US"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85324381"/>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Cancer - Preoperative Thoracic Radiation Therapy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HistCancer (PreopXRT) </a:t>
                      </a:r>
                      <a:r>
                        <a:rPr lang="en-US" sz="1100" b="0" i="1" u="none" strike="noStrike">
                          <a:solidFill>
                            <a:srgbClr val="000000"/>
                          </a:solidFill>
                          <a:effectLst/>
                          <a:latin typeface="Calibri" panose="020F0502020204030204" pitchFamily="34" charset="0"/>
                        </a:rPr>
                        <a:t>Harvest code = 4</a:t>
                      </a:r>
                      <a:endParaRPr lang="en-US"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1398263"/>
                  </a:ext>
                </a:extLst>
              </a:tr>
              <a:tr h="439872">
                <a:tc>
                  <a:txBody>
                    <a:bodyPr/>
                    <a:lstStyle/>
                    <a:p>
                      <a:pPr algn="ctr" fontAlgn="ctr">
                        <a:buNone/>
                      </a:pPr>
                      <a:r>
                        <a:rPr lang="en-US" sz="1100" b="0" i="0" u="none" strike="noStrike">
                          <a:solidFill>
                            <a:srgbClr val="000000"/>
                          </a:solidFill>
                          <a:effectLst/>
                          <a:latin typeface="Calibri" panose="020F0502020204030204" pitchFamily="34" charset="0"/>
                        </a:rPr>
                        <a:t>675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Preoperative Chemo - Current Malignancy - Multi-Select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PreopChemoCurWhenMulti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9003305"/>
                  </a:ext>
                </a:extLst>
              </a:tr>
              <a:tr h="659808">
                <a:tc>
                  <a:txBody>
                    <a:bodyPr/>
                    <a:lstStyle/>
                    <a:p>
                      <a:pPr algn="ctr" fontAlgn="ctr">
                        <a:buNone/>
                      </a:pPr>
                      <a:r>
                        <a:rPr lang="en-US" sz="1100" b="0" i="0" u="none" strike="noStrike">
                          <a:solidFill>
                            <a:srgbClr val="000000"/>
                          </a:solidFill>
                          <a:effectLst/>
                          <a:latin typeface="Calibri" panose="020F0502020204030204" pitchFamily="34" charset="0"/>
                        </a:rPr>
                        <a:t>685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Preoperative Thoracic Radiation Therapy - Disease and When Treated - Multi-Select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PreopXRTDisWhenMulti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25048234"/>
                  </a:ext>
                </a:extLst>
              </a:tr>
              <a:tr h="659808">
                <a:tc>
                  <a:txBody>
                    <a:bodyPr/>
                    <a:lstStyle/>
                    <a:p>
                      <a:pPr algn="ctr" fontAlgn="ctr">
                        <a:buNone/>
                      </a:pPr>
                      <a:r>
                        <a:rPr lang="en-US" sz="1100" b="0" i="0" u="none" strike="noStrike">
                          <a:solidFill>
                            <a:srgbClr val="000000"/>
                          </a:solidFill>
                          <a:effectLst/>
                          <a:latin typeface="Calibri" panose="020F0502020204030204" pitchFamily="34" charset="0"/>
                        </a:rPr>
                        <a:t>690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Preoperative Medication History - Chronic Immunosuppressive Therapy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HisPreopMeds (PreopImmunoThx) </a:t>
                      </a:r>
                      <a:r>
                        <a:rPr lang="en-US" sz="1100" b="0" i="1" u="none" strike="noStrike" dirty="0">
                          <a:solidFill>
                            <a:srgbClr val="000000"/>
                          </a:solidFill>
                          <a:effectLst/>
                          <a:latin typeface="Calibri" panose="020F0502020204030204" pitchFamily="34" charset="0"/>
                        </a:rPr>
                        <a:t>Harvest code = 2</a:t>
                      </a:r>
                      <a:endParaRPr lang="en-US" sz="11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66865779"/>
                  </a:ext>
                </a:extLst>
              </a:tr>
            </a:tbl>
          </a:graphicData>
        </a:graphic>
      </p:graphicFrame>
    </p:spTree>
    <p:extLst>
      <p:ext uri="{BB962C8B-B14F-4D97-AF65-F5344CB8AC3E}">
        <p14:creationId xmlns:p14="http://schemas.microsoft.com/office/powerpoint/2010/main" val="608712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24316F-E673-1FF8-A42D-4F996AFF6611}"/>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a:t>
            </a:r>
          </a:p>
        </p:txBody>
      </p:sp>
      <p:graphicFrame>
        <p:nvGraphicFramePr>
          <p:cNvPr id="4" name="Table 3">
            <a:extLst>
              <a:ext uri="{FF2B5EF4-FFF2-40B4-BE49-F238E27FC236}">
                <a16:creationId xmlns:a16="http://schemas.microsoft.com/office/drawing/2014/main" id="{D9BD890B-A629-AAE8-550F-707A84CC99F0}"/>
              </a:ext>
            </a:extLst>
          </p:cNvPr>
          <p:cNvGraphicFramePr>
            <a:graphicFrameLocks noGrp="1"/>
          </p:cNvGraphicFramePr>
          <p:nvPr>
            <p:extLst>
              <p:ext uri="{D42A27DB-BD31-4B8C-83A1-F6EECF244321}">
                <p14:modId xmlns:p14="http://schemas.microsoft.com/office/powerpoint/2010/main" val="1073866261"/>
              </p:ext>
            </p:extLst>
          </p:nvPr>
        </p:nvGraphicFramePr>
        <p:xfrm>
          <a:off x="1716833" y="1632856"/>
          <a:ext cx="8350898" cy="4338740"/>
        </p:xfrm>
        <a:graphic>
          <a:graphicData uri="http://schemas.openxmlformats.org/drawingml/2006/table">
            <a:tbl>
              <a:tblPr/>
              <a:tblGrid>
                <a:gridCol w="1949103">
                  <a:extLst>
                    <a:ext uri="{9D8B030D-6E8A-4147-A177-3AD203B41FA5}">
                      <a16:colId xmlns:a16="http://schemas.microsoft.com/office/drawing/2014/main" val="3401690158"/>
                    </a:ext>
                  </a:extLst>
                </a:gridCol>
                <a:gridCol w="2688418">
                  <a:extLst>
                    <a:ext uri="{9D8B030D-6E8A-4147-A177-3AD203B41FA5}">
                      <a16:colId xmlns:a16="http://schemas.microsoft.com/office/drawing/2014/main" val="481401048"/>
                    </a:ext>
                  </a:extLst>
                </a:gridCol>
                <a:gridCol w="3713377">
                  <a:extLst>
                    <a:ext uri="{9D8B030D-6E8A-4147-A177-3AD203B41FA5}">
                      <a16:colId xmlns:a16="http://schemas.microsoft.com/office/drawing/2014/main" val="3539006045"/>
                    </a:ext>
                  </a:extLst>
                </a:gridCol>
              </a:tblGrid>
              <a:tr h="216937">
                <a:tc>
                  <a:txBody>
                    <a:bodyPr/>
                    <a:lstStyle/>
                    <a:p>
                      <a:pPr algn="ctr" fontAlgn="ctr">
                        <a:buNone/>
                      </a:pPr>
                      <a:r>
                        <a:rPr lang="en-US" sz="1100" b="0" i="0" u="none" strike="noStrike">
                          <a:solidFill>
                            <a:srgbClr val="000000"/>
                          </a:solidFill>
                          <a:effectLst/>
                          <a:latin typeface="Calibri" panose="020F0502020204030204" pitchFamily="34" charset="0"/>
                        </a:rPr>
                        <a:t>710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Last Creatinine Level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CreatLst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1189027"/>
                  </a:ext>
                </a:extLst>
              </a:tr>
              <a:tr h="433874">
                <a:tc>
                  <a:txBody>
                    <a:bodyPr/>
                    <a:lstStyle/>
                    <a:p>
                      <a:pPr algn="ctr" fontAlgn="ctr">
                        <a:buNone/>
                      </a:pPr>
                      <a:r>
                        <a:rPr lang="en-US" sz="1100" b="0" i="0" u="none" strike="noStrike">
                          <a:solidFill>
                            <a:srgbClr val="000000"/>
                          </a:solidFill>
                          <a:effectLst/>
                          <a:latin typeface="Calibri" panose="020F0502020204030204" pitchFamily="34" charset="0"/>
                        </a:rPr>
                        <a:t>740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Pulmonary Function Tests Performed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PFT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27494299"/>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750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FEV1 Predicted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FEVPred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2640908"/>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781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DLCO Lowest Predicted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DLCOPredLow</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777145"/>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Cigarette Smoking History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CigSmoking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3798635"/>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870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ECOG Score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ECOGScore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94087195"/>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1250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Category of Disease - Primary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CategoryPrim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37781248"/>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1310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Date of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SurgDt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40596946"/>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1360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Procedure Start Time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ProcStartT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24448677"/>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1370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Procedure End Time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ProcEndT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76167727"/>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1390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Status of Operation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Status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5808244"/>
                  </a:ext>
                </a:extLst>
              </a:tr>
              <a:tr h="433874">
                <a:tc>
                  <a:txBody>
                    <a:bodyPr/>
                    <a:lstStyle/>
                    <a:p>
                      <a:pPr algn="ctr" fontAlgn="ctr">
                        <a:buNone/>
                      </a:pPr>
                      <a:r>
                        <a:rPr lang="en-US" sz="1100" b="0" i="0" u="none" strike="noStrike">
                          <a:solidFill>
                            <a:srgbClr val="000000"/>
                          </a:solidFill>
                          <a:effectLst/>
                          <a:latin typeface="Calibri" panose="020F0502020204030204" pitchFamily="34" charset="0"/>
                        </a:rPr>
                        <a:t>1410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Unanticipated Surgical Approach Conversion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UnanticConv</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4354518"/>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1460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ASA Classification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ASA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31654029"/>
                  </a:ext>
                </a:extLst>
              </a:tr>
              <a:tr h="216937">
                <a:tc>
                  <a:txBody>
                    <a:bodyPr/>
                    <a:lstStyle/>
                    <a:p>
                      <a:pPr algn="ctr" fontAlgn="ctr">
                        <a:buNone/>
                      </a:pPr>
                      <a:r>
                        <a:rPr lang="en-US" sz="1100" b="0" i="0" u="none" strike="noStrike">
                          <a:solidFill>
                            <a:srgbClr val="000000"/>
                          </a:solidFill>
                          <a:effectLst/>
                          <a:latin typeface="Calibri" panose="020F050202020403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PrimaryProcedure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86854600"/>
                  </a:ext>
                </a:extLst>
              </a:tr>
              <a:tr h="433874">
                <a:tc>
                  <a:txBody>
                    <a:bodyPr/>
                    <a:lstStyle/>
                    <a:p>
                      <a:pPr algn="ctr" fontAlgn="ctr">
                        <a:buNone/>
                      </a:pPr>
                      <a:r>
                        <a:rPr lang="en-US" sz="1100" b="0" i="0" u="none" strike="noStrike">
                          <a:solidFill>
                            <a:srgbClr val="000000"/>
                          </a:solidFill>
                          <a:effectLst/>
                          <a:latin typeface="Calibri" panose="020F0502020204030204" pitchFamily="34" charset="0"/>
                        </a:rPr>
                        <a:t>1510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Primary Lung Cancer Resection Performed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LungCancer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8255887"/>
                  </a:ext>
                </a:extLst>
              </a:tr>
              <a:tr h="433874">
                <a:tc>
                  <a:txBody>
                    <a:bodyPr/>
                    <a:lstStyle/>
                    <a:p>
                      <a:pPr algn="ctr" fontAlgn="ctr">
                        <a:buNone/>
                      </a:pPr>
                      <a:r>
                        <a:rPr lang="en-US" sz="1100" b="0" i="0" u="none" strike="noStrike">
                          <a:solidFill>
                            <a:srgbClr val="000000"/>
                          </a:solidFill>
                          <a:effectLst/>
                          <a:latin typeface="Calibri" panose="020F0502020204030204" pitchFamily="34" charset="0"/>
                        </a:rPr>
                        <a:t>1530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Esophageal Cancer Resection Performed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EsophCancer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2864325"/>
                  </a:ext>
                </a:extLst>
              </a:tr>
            </a:tbl>
          </a:graphicData>
        </a:graphic>
      </p:graphicFrame>
    </p:spTree>
    <p:extLst>
      <p:ext uri="{BB962C8B-B14F-4D97-AF65-F5344CB8AC3E}">
        <p14:creationId xmlns:p14="http://schemas.microsoft.com/office/powerpoint/2010/main" val="2426713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945EE2-955A-C01D-C651-04ABF9137564}"/>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a:t>
            </a:r>
          </a:p>
        </p:txBody>
      </p:sp>
      <p:graphicFrame>
        <p:nvGraphicFramePr>
          <p:cNvPr id="4" name="Table 3">
            <a:extLst>
              <a:ext uri="{FF2B5EF4-FFF2-40B4-BE49-F238E27FC236}">
                <a16:creationId xmlns:a16="http://schemas.microsoft.com/office/drawing/2014/main" id="{22C9A670-3624-CBED-1F20-E2C24A9E8D58}"/>
              </a:ext>
            </a:extLst>
          </p:cNvPr>
          <p:cNvGraphicFramePr>
            <a:graphicFrameLocks noGrp="1"/>
          </p:cNvGraphicFramePr>
          <p:nvPr>
            <p:extLst>
              <p:ext uri="{D42A27DB-BD31-4B8C-83A1-F6EECF244321}">
                <p14:modId xmlns:p14="http://schemas.microsoft.com/office/powerpoint/2010/main" val="4145164089"/>
              </p:ext>
            </p:extLst>
          </p:nvPr>
        </p:nvGraphicFramePr>
        <p:xfrm>
          <a:off x="1651518" y="1604865"/>
          <a:ext cx="8257592" cy="4497355"/>
        </p:xfrm>
        <a:graphic>
          <a:graphicData uri="http://schemas.openxmlformats.org/drawingml/2006/table">
            <a:tbl>
              <a:tblPr/>
              <a:tblGrid>
                <a:gridCol w="1927325">
                  <a:extLst>
                    <a:ext uri="{9D8B030D-6E8A-4147-A177-3AD203B41FA5}">
                      <a16:colId xmlns:a16="http://schemas.microsoft.com/office/drawing/2014/main" val="1948199498"/>
                    </a:ext>
                  </a:extLst>
                </a:gridCol>
                <a:gridCol w="2658380">
                  <a:extLst>
                    <a:ext uri="{9D8B030D-6E8A-4147-A177-3AD203B41FA5}">
                      <a16:colId xmlns:a16="http://schemas.microsoft.com/office/drawing/2014/main" val="4080819304"/>
                    </a:ext>
                  </a:extLst>
                </a:gridCol>
                <a:gridCol w="3671887">
                  <a:extLst>
                    <a:ext uri="{9D8B030D-6E8A-4147-A177-3AD203B41FA5}">
                      <a16:colId xmlns:a16="http://schemas.microsoft.com/office/drawing/2014/main" val="1731812393"/>
                    </a:ext>
                  </a:extLst>
                </a:gridCol>
              </a:tblGrid>
              <a:tr h="214160">
                <a:tc>
                  <a:txBody>
                    <a:bodyPr/>
                    <a:lstStyle/>
                    <a:p>
                      <a:pPr algn="ctr" fontAlgn="ctr">
                        <a:buNone/>
                      </a:pPr>
                      <a:r>
                        <a:rPr lang="en-US" sz="1100" b="0" i="0" u="none" strike="noStrike">
                          <a:solidFill>
                            <a:srgbClr val="000000"/>
                          </a:solidFill>
                          <a:effectLst/>
                          <a:latin typeface="Calibri" panose="020F0502020204030204" pitchFamily="34" charset="0"/>
                        </a:rPr>
                        <a:t>1620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Clinical Staging Methods - PET/CT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ClinStagMeth (PET/CT) </a:t>
                      </a:r>
                      <a:r>
                        <a:rPr lang="en-US" sz="1100" b="0" i="1" u="none" strike="noStrike">
                          <a:solidFill>
                            <a:srgbClr val="000000"/>
                          </a:solidFill>
                          <a:effectLst/>
                          <a:latin typeface="Calibri" panose="020F0502020204030204" pitchFamily="34" charset="0"/>
                        </a:rPr>
                        <a:t>Harvest code = 1</a:t>
                      </a:r>
                      <a:endParaRPr lang="en-US"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4002642"/>
                  </a:ext>
                </a:extLst>
              </a:tr>
              <a:tr h="428319">
                <a:tc>
                  <a:txBody>
                    <a:bodyPr/>
                    <a:lstStyle/>
                    <a:p>
                      <a:pPr algn="ctr" fontAlgn="ctr">
                        <a:buNone/>
                      </a:pPr>
                      <a:r>
                        <a:rPr lang="en-US" sz="1100" b="0" i="0" u="none" strike="noStrike">
                          <a:solidFill>
                            <a:srgbClr val="000000"/>
                          </a:solidFill>
                          <a:effectLst/>
                          <a:latin typeface="Calibri" panose="020F0502020204030204" pitchFamily="34" charset="0"/>
                        </a:rPr>
                        <a:t>1800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Clinical Staging Lung Cancer Tumor Size In cm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LungCaTumSz</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3941518"/>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1810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 Cancer T Stage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ClinStageLungTumor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9851679"/>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1820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 Cancer Nodes - 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ClinStageLungN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532117"/>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1830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Lung Cancer Metastasis - 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ClinStageLungM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46232687"/>
                  </a:ext>
                </a:extLst>
              </a:tr>
              <a:tr h="428319">
                <a:tc>
                  <a:txBody>
                    <a:bodyPr/>
                    <a:lstStyle/>
                    <a:p>
                      <a:pPr algn="ctr" fontAlgn="ctr">
                        <a:buNone/>
                      </a:pPr>
                      <a:r>
                        <a:rPr lang="en-US" sz="1100" b="0" i="0" u="none" strike="noStrike">
                          <a:solidFill>
                            <a:srgbClr val="000000"/>
                          </a:solidFill>
                          <a:effectLst/>
                          <a:latin typeface="Calibri" panose="020F0502020204030204" pitchFamily="34" charset="0"/>
                        </a:rPr>
                        <a:t>1850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Lung Cancer - 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PathStageLungT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7268397"/>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2020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Number of Malignant 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NumMaligNodes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1548788"/>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2030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 Cancer - Number of 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LungCANodes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2529894"/>
                  </a:ext>
                </a:extLst>
              </a:tr>
              <a:tr h="428319">
                <a:tc>
                  <a:txBody>
                    <a:bodyPr/>
                    <a:lstStyle/>
                    <a:p>
                      <a:pPr algn="ctr" fontAlgn="ctr">
                        <a:buNone/>
                      </a:pPr>
                      <a:r>
                        <a:rPr lang="en-US" sz="1100" b="0" i="0" u="none" strike="noStrike">
                          <a:solidFill>
                            <a:srgbClr val="000000"/>
                          </a:solidFill>
                          <a:effectLst/>
                          <a:latin typeface="Calibri" panose="020F0502020204030204" pitchFamily="34" charset="0"/>
                        </a:rPr>
                        <a:t>2040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Lung Cancer - 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PathStageLungN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6742177"/>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2060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 CA Metastases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PathStageLungM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3818075"/>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2100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 Cancer - Pathology Margins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LungCAPathMarg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8365874"/>
                  </a:ext>
                </a:extLst>
              </a:tr>
              <a:tr h="642479">
                <a:tc>
                  <a:txBody>
                    <a:bodyPr/>
                    <a:lstStyle/>
                    <a:p>
                      <a:pPr algn="ctr" fontAlgn="ctr">
                        <a:buNone/>
                      </a:pPr>
                      <a:r>
                        <a:rPr lang="en-US" sz="1100" b="0" i="0" u="none" strike="noStrike">
                          <a:solidFill>
                            <a:srgbClr val="000000"/>
                          </a:solidFill>
                          <a:effectLst/>
                          <a:latin typeface="Calibri" panose="020F0502020204030204" pitchFamily="34" charset="0"/>
                        </a:rPr>
                        <a:t>2135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Clinical Staging Performed For Esophageal Cancer - Multi-Select - EUS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fr-FR" sz="1100" b="0" i="0" u="none" strike="noStrike">
                          <a:solidFill>
                            <a:srgbClr val="000000"/>
                          </a:solidFill>
                          <a:effectLst/>
                          <a:latin typeface="Calibri" panose="020F0502020204030204" pitchFamily="34" charset="0"/>
                        </a:rPr>
                        <a:t>ClinStageEsophMulti (EUS) </a:t>
                      </a:r>
                      <a:r>
                        <a:rPr lang="fr-FR" sz="1100" b="0" i="1" u="none" strike="noStrike">
                          <a:solidFill>
                            <a:srgbClr val="000000"/>
                          </a:solidFill>
                          <a:effectLst/>
                          <a:latin typeface="Calibri" panose="020F0502020204030204" pitchFamily="34" charset="0"/>
                        </a:rPr>
                        <a:t>Harvest Code = 5</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9248879"/>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2220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Esophageal Cancer Tumor - 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ClinStageEsophT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280237"/>
                  </a:ext>
                </a:extLst>
              </a:tr>
              <a:tr h="428319">
                <a:tc>
                  <a:txBody>
                    <a:bodyPr/>
                    <a:lstStyle/>
                    <a:p>
                      <a:pPr algn="ctr" fontAlgn="ctr">
                        <a:buNone/>
                      </a:pPr>
                      <a:r>
                        <a:rPr lang="en-US" sz="1100" b="0" i="0" u="none" strike="noStrike">
                          <a:solidFill>
                            <a:srgbClr val="000000"/>
                          </a:solidFill>
                          <a:effectLst/>
                          <a:latin typeface="Calibri" panose="020F0502020204030204" pitchFamily="34" charset="0"/>
                        </a:rPr>
                        <a:t>2230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Clinical Diagnosis of Nodal Involvement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ClinStageEsophNode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2378709"/>
                  </a:ext>
                </a:extLst>
              </a:tr>
              <a:tr h="214160">
                <a:tc>
                  <a:txBody>
                    <a:bodyPr/>
                    <a:lstStyle/>
                    <a:p>
                      <a:pPr algn="ctr" fontAlgn="ctr">
                        <a:buNone/>
                      </a:pPr>
                      <a:r>
                        <a:rPr lang="en-US" sz="1100" b="0" i="0" u="none" strike="noStrike">
                          <a:solidFill>
                            <a:srgbClr val="000000"/>
                          </a:solidFill>
                          <a:effectLst/>
                          <a:latin typeface="Calibri" panose="020F0502020204030204" pitchFamily="34" charset="0"/>
                        </a:rPr>
                        <a:t>2240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Esophageal Cancer Metastasis - 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ClinStageEsophM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2325001"/>
                  </a:ext>
                </a:extLst>
              </a:tr>
            </a:tbl>
          </a:graphicData>
        </a:graphic>
      </p:graphicFrame>
    </p:spTree>
    <p:extLst>
      <p:ext uri="{BB962C8B-B14F-4D97-AF65-F5344CB8AC3E}">
        <p14:creationId xmlns:p14="http://schemas.microsoft.com/office/powerpoint/2010/main" val="4034000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2F6137-7578-5A1B-FD92-04750C2ACDC7}"/>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a:t>
            </a:r>
          </a:p>
        </p:txBody>
      </p:sp>
      <p:graphicFrame>
        <p:nvGraphicFramePr>
          <p:cNvPr id="4" name="Table 3">
            <a:extLst>
              <a:ext uri="{FF2B5EF4-FFF2-40B4-BE49-F238E27FC236}">
                <a16:creationId xmlns:a16="http://schemas.microsoft.com/office/drawing/2014/main" id="{E6D97123-A63D-F30A-80C0-36B21597EBB6}"/>
              </a:ext>
            </a:extLst>
          </p:cNvPr>
          <p:cNvGraphicFramePr>
            <a:graphicFrameLocks noGrp="1"/>
          </p:cNvGraphicFramePr>
          <p:nvPr>
            <p:extLst>
              <p:ext uri="{D42A27DB-BD31-4B8C-83A1-F6EECF244321}">
                <p14:modId xmlns:p14="http://schemas.microsoft.com/office/powerpoint/2010/main" val="592500873"/>
              </p:ext>
            </p:extLst>
          </p:nvPr>
        </p:nvGraphicFramePr>
        <p:xfrm>
          <a:off x="1866122" y="1698171"/>
          <a:ext cx="7856376" cy="4310739"/>
        </p:xfrm>
        <a:graphic>
          <a:graphicData uri="http://schemas.openxmlformats.org/drawingml/2006/table">
            <a:tbl>
              <a:tblPr/>
              <a:tblGrid>
                <a:gridCol w="1833681">
                  <a:extLst>
                    <a:ext uri="{9D8B030D-6E8A-4147-A177-3AD203B41FA5}">
                      <a16:colId xmlns:a16="http://schemas.microsoft.com/office/drawing/2014/main" val="1550437449"/>
                    </a:ext>
                  </a:extLst>
                </a:gridCol>
                <a:gridCol w="3326148">
                  <a:extLst>
                    <a:ext uri="{9D8B030D-6E8A-4147-A177-3AD203B41FA5}">
                      <a16:colId xmlns:a16="http://schemas.microsoft.com/office/drawing/2014/main" val="3787223496"/>
                    </a:ext>
                  </a:extLst>
                </a:gridCol>
                <a:gridCol w="2696547">
                  <a:extLst>
                    <a:ext uri="{9D8B030D-6E8A-4147-A177-3AD203B41FA5}">
                      <a16:colId xmlns:a16="http://schemas.microsoft.com/office/drawing/2014/main" val="2137954226"/>
                    </a:ext>
                  </a:extLst>
                </a:gridCol>
              </a:tblGrid>
              <a:tr h="453762">
                <a:tc>
                  <a:txBody>
                    <a:bodyPr/>
                    <a:lstStyle/>
                    <a:p>
                      <a:pPr algn="ctr" fontAlgn="ctr">
                        <a:buNone/>
                      </a:pPr>
                      <a:r>
                        <a:rPr lang="en-US" sz="1100" b="0" i="0" u="none" strike="noStrike">
                          <a:solidFill>
                            <a:srgbClr val="000000"/>
                          </a:solidFill>
                          <a:effectLst/>
                          <a:latin typeface="Calibri" panose="020F0502020204030204" pitchFamily="34" charset="0"/>
                        </a:rPr>
                        <a:t>2410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Esophageal Cancer - 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err="1">
                          <a:solidFill>
                            <a:srgbClr val="000000"/>
                          </a:solidFill>
                          <a:effectLst/>
                          <a:latin typeface="Calibri" panose="020F0502020204030204" pitchFamily="34" charset="0"/>
                        </a:rPr>
                        <a:t>PathStageEsophT</a:t>
                      </a:r>
                      <a:endParaRPr lang="en-US" sz="11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426695"/>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2420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Esophageal Cancer - 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PathStageEsophN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8754750"/>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2430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Esophageal Cancer  - M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PathStageEsophM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9189519"/>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2440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Pathological Staging - Esophageal Cancer - H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PathStageEsophH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7929321"/>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2460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Esophageal Cancer - Number of 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EsophCANodes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0751701"/>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2470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Esophageal Cancer - Pathology Margins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EsophCAPathMarg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3979466"/>
                  </a:ext>
                </a:extLst>
              </a:tr>
              <a:tr h="226881">
                <a:tc>
                  <a:txBody>
                    <a:bodyPr/>
                    <a:lstStyle/>
                    <a:p>
                      <a:pPr algn="ctr" fontAlgn="ctr">
                        <a:buNone/>
                      </a:pPr>
                      <a:r>
                        <a:rPr lang="en-US" sz="1100" b="0" i="0" u="none" strike="noStrike">
                          <a:solidFill>
                            <a:srgbClr val="000000"/>
                          </a:solidFill>
                          <a:effectLst/>
                          <a:latin typeface="Calibri" panose="020F0502020204030204" pitchFamily="34" charset="0"/>
                        </a:rPr>
                        <a:t>3660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Postoperative Events Occurred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POEvents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04381692"/>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3670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Post Op Procedure Through New or Existing Incision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PostOpProc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9848595"/>
                  </a:ext>
                </a:extLst>
              </a:tr>
              <a:tr h="226881">
                <a:tc>
                  <a:txBody>
                    <a:bodyPr/>
                    <a:lstStyle/>
                    <a:p>
                      <a:pPr algn="ctr" fontAlgn="ctr">
                        <a:buNone/>
                      </a:pPr>
                      <a:r>
                        <a:rPr lang="en-US" sz="1100" b="0" i="0" u="none" strike="noStrike">
                          <a:solidFill>
                            <a:srgbClr val="000000"/>
                          </a:solidFill>
                          <a:effectLst/>
                          <a:latin typeface="Calibri" panose="020F0502020204030204" pitchFamily="34" charset="0"/>
                        </a:rPr>
                        <a:t>3720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Pneumonia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Pneumonia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0661517"/>
                  </a:ext>
                </a:extLst>
              </a:tr>
              <a:tr h="453762">
                <a:tc>
                  <a:txBody>
                    <a:bodyPr/>
                    <a:lstStyle/>
                    <a:p>
                      <a:pPr algn="ctr" fontAlgn="ctr">
                        <a:buNone/>
                      </a:pPr>
                      <a:r>
                        <a:rPr lang="en-US" sz="1100" b="0" i="0" u="none" strike="noStrike">
                          <a:solidFill>
                            <a:srgbClr val="000000"/>
                          </a:solidFill>
                          <a:effectLst/>
                          <a:latin typeface="Calibri" panose="020F0502020204030204" pitchFamily="34" charset="0"/>
                        </a:rPr>
                        <a:t>3740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Acute Respiratory Distress Syndrome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ARDS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3817697"/>
                  </a:ext>
                </a:extLst>
              </a:tr>
              <a:tr h="226881">
                <a:tc>
                  <a:txBody>
                    <a:bodyPr/>
                    <a:lstStyle/>
                    <a:p>
                      <a:pPr algn="ctr" fontAlgn="ctr">
                        <a:buNone/>
                      </a:pPr>
                      <a:r>
                        <a:rPr lang="en-US" sz="1100" b="0" i="0" u="none" strike="noStrike">
                          <a:solidFill>
                            <a:srgbClr val="000000"/>
                          </a:solidFill>
                          <a:effectLst/>
                          <a:latin typeface="Calibri" panose="020F0502020204030204" pitchFamily="34" charset="0"/>
                        </a:rPr>
                        <a:t>3760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Respiratory Failure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err="1">
                          <a:solidFill>
                            <a:srgbClr val="000000"/>
                          </a:solidFill>
                          <a:effectLst/>
                          <a:latin typeface="Calibri" panose="020F0502020204030204" pitchFamily="34" charset="0"/>
                        </a:rPr>
                        <a:t>RespFail</a:t>
                      </a:r>
                      <a:endParaRPr lang="en-US" sz="11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3431323"/>
                  </a:ext>
                </a:extLst>
              </a:tr>
            </a:tbl>
          </a:graphicData>
        </a:graphic>
      </p:graphicFrame>
    </p:spTree>
    <p:extLst>
      <p:ext uri="{BB962C8B-B14F-4D97-AF65-F5344CB8AC3E}">
        <p14:creationId xmlns:p14="http://schemas.microsoft.com/office/powerpoint/2010/main" val="2403960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C3287D-F71A-DD7E-28EB-EAADE01F1D2D}"/>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B1897560-F93B-7FEB-7FB4-962DB64BF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177B47-0E5C-F338-4F20-3A6171E39F12}"/>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a:t>
            </a:r>
          </a:p>
        </p:txBody>
      </p:sp>
      <p:graphicFrame>
        <p:nvGraphicFramePr>
          <p:cNvPr id="5" name="Table 4">
            <a:extLst>
              <a:ext uri="{FF2B5EF4-FFF2-40B4-BE49-F238E27FC236}">
                <a16:creationId xmlns:a16="http://schemas.microsoft.com/office/drawing/2014/main" id="{E9219D42-6B6F-92A3-8BFE-D1D8FD7F8BB0}"/>
              </a:ext>
            </a:extLst>
          </p:cNvPr>
          <p:cNvGraphicFramePr>
            <a:graphicFrameLocks noGrp="1"/>
          </p:cNvGraphicFramePr>
          <p:nvPr>
            <p:extLst>
              <p:ext uri="{D42A27DB-BD31-4B8C-83A1-F6EECF244321}">
                <p14:modId xmlns:p14="http://schemas.microsoft.com/office/powerpoint/2010/main" val="3738031918"/>
              </p:ext>
            </p:extLst>
          </p:nvPr>
        </p:nvGraphicFramePr>
        <p:xfrm>
          <a:off x="1950097" y="1498418"/>
          <a:ext cx="7525787" cy="4716115"/>
        </p:xfrm>
        <a:graphic>
          <a:graphicData uri="http://schemas.openxmlformats.org/drawingml/2006/table">
            <a:tbl>
              <a:tblPr/>
              <a:tblGrid>
                <a:gridCol w="1756522">
                  <a:extLst>
                    <a:ext uri="{9D8B030D-6E8A-4147-A177-3AD203B41FA5}">
                      <a16:colId xmlns:a16="http://schemas.microsoft.com/office/drawing/2014/main" val="2709830062"/>
                    </a:ext>
                  </a:extLst>
                </a:gridCol>
                <a:gridCol w="2422789">
                  <a:extLst>
                    <a:ext uri="{9D8B030D-6E8A-4147-A177-3AD203B41FA5}">
                      <a16:colId xmlns:a16="http://schemas.microsoft.com/office/drawing/2014/main" val="2679277277"/>
                    </a:ext>
                  </a:extLst>
                </a:gridCol>
                <a:gridCol w="3346476">
                  <a:extLst>
                    <a:ext uri="{9D8B030D-6E8A-4147-A177-3AD203B41FA5}">
                      <a16:colId xmlns:a16="http://schemas.microsoft.com/office/drawing/2014/main" val="3182382569"/>
                    </a:ext>
                  </a:extLst>
                </a:gridCol>
              </a:tblGrid>
              <a:tr h="205049">
                <a:tc>
                  <a:txBody>
                    <a:bodyPr/>
                    <a:lstStyle/>
                    <a:p>
                      <a:pPr algn="ctr" fontAlgn="ctr">
                        <a:buNone/>
                      </a:pPr>
                      <a:r>
                        <a:rPr lang="en-US" sz="1100" b="0" i="0" u="none" strike="noStrike">
                          <a:solidFill>
                            <a:srgbClr val="000000"/>
                          </a:solidFill>
                          <a:effectLst/>
                          <a:latin typeface="Calibri" panose="020F0502020204030204" pitchFamily="34" charset="0"/>
                        </a:rPr>
                        <a:t>3770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Bronchopleural Fistula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Bronchopleural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332313"/>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3780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Pulmonary Embolus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7136562"/>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3810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Initial Vent Support &gt;48 Hours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Vent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075125"/>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3820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Tracheostomy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Trach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9913217"/>
                  </a:ext>
                </a:extLst>
              </a:tr>
              <a:tr h="410096">
                <a:tc>
                  <a:txBody>
                    <a:bodyPr/>
                    <a:lstStyle/>
                    <a:p>
                      <a:pPr algn="ctr" fontAlgn="ctr">
                        <a:buNone/>
                      </a:pPr>
                      <a:r>
                        <a:rPr lang="en-US" sz="1100" b="0" i="0" u="none" strike="noStrike">
                          <a:solidFill>
                            <a:srgbClr val="000000"/>
                          </a:solidFill>
                          <a:effectLst/>
                          <a:latin typeface="Calibri" panose="020F0502020204030204" pitchFamily="34" charset="0"/>
                        </a:rPr>
                        <a:t>3830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Atrial Arrhythmia Requiring Treatment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AtrialArryth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0473656"/>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3870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Myocardial Infarct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0698434"/>
                  </a:ext>
                </a:extLst>
              </a:tr>
              <a:tr h="410096">
                <a:tc>
                  <a:txBody>
                    <a:bodyPr/>
                    <a:lstStyle/>
                    <a:p>
                      <a:pPr algn="ctr" fontAlgn="ctr">
                        <a:buNone/>
                      </a:pPr>
                      <a:r>
                        <a:rPr lang="en-US" sz="1100" b="0" i="0" u="none" strike="noStrike">
                          <a:solidFill>
                            <a:srgbClr val="000000"/>
                          </a:solidFill>
                          <a:effectLst/>
                          <a:latin typeface="Calibri" panose="020F0502020204030204" pitchFamily="34" charset="0"/>
                        </a:rPr>
                        <a:t>3910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Delayed conduit emptying requiring intervention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DelayCondEmp</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1704645"/>
                  </a:ext>
                </a:extLst>
              </a:tr>
              <a:tr h="615145">
                <a:tc>
                  <a:txBody>
                    <a:bodyPr/>
                    <a:lstStyle/>
                    <a:p>
                      <a:pPr algn="ctr" fontAlgn="ctr">
                        <a:buNone/>
                      </a:pPr>
                      <a:r>
                        <a:rPr lang="en-US" sz="1100" b="0" i="0" u="none" strike="noStrike">
                          <a:solidFill>
                            <a:srgbClr val="000000"/>
                          </a:solidFill>
                          <a:effectLst/>
                          <a:latin typeface="Calibri" panose="020F0502020204030204" pitchFamily="34" charset="0"/>
                        </a:rPr>
                        <a:t>3920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Esophagogastric leak from anastomosis following esophageal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PostopProcAL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9186113"/>
                  </a:ext>
                </a:extLst>
              </a:tr>
              <a:tr h="410096">
                <a:tc>
                  <a:txBody>
                    <a:bodyPr/>
                    <a:lstStyle/>
                    <a:p>
                      <a:pPr algn="ctr" fontAlgn="ctr">
                        <a:buNone/>
                      </a:pPr>
                      <a:r>
                        <a:rPr lang="en-US" sz="1100" b="0" i="0" u="none" strike="noStrike">
                          <a:solidFill>
                            <a:srgbClr val="000000"/>
                          </a:solidFill>
                          <a:effectLst/>
                          <a:latin typeface="Calibri" panose="020F0502020204030204" pitchFamily="34" charset="0"/>
                        </a:rPr>
                        <a:t>4080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Recurrent laryngeal nerve paresis - new onset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LaryngealNerve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78184865"/>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4210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Hospital Discharge Date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DischDt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0028360"/>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4220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Hospital Discharge Status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MtDCStat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2725190"/>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4230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Discharge Location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DisLoctn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4757861"/>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4235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Discharged with Chest Tube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CTubeDis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7045143"/>
                  </a:ext>
                </a:extLst>
              </a:tr>
              <a:tr h="410096">
                <a:tc>
                  <a:txBody>
                    <a:bodyPr/>
                    <a:lstStyle/>
                    <a:p>
                      <a:pPr algn="ctr" fontAlgn="ctr">
                        <a:buNone/>
                      </a:pPr>
                      <a:r>
                        <a:rPr lang="en-US" sz="1100" b="0" i="0" u="none" strike="noStrike">
                          <a:solidFill>
                            <a:srgbClr val="000000"/>
                          </a:solidFill>
                          <a:effectLst/>
                          <a:latin typeface="Calibri" panose="020F0502020204030204" pitchFamily="34" charset="0"/>
                        </a:rPr>
                        <a:t>4270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Readmission within 30 days of Discharge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Readm30Dis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270328"/>
                  </a:ext>
                </a:extLst>
              </a:tr>
              <a:tr h="410096">
                <a:tc>
                  <a:txBody>
                    <a:bodyPr/>
                    <a:lstStyle/>
                    <a:p>
                      <a:pPr algn="ctr" fontAlgn="ctr">
                        <a:buNone/>
                      </a:pPr>
                      <a:r>
                        <a:rPr lang="en-US" sz="1100" b="0" i="0" u="none" strike="noStrike">
                          <a:solidFill>
                            <a:srgbClr val="000000"/>
                          </a:solidFill>
                          <a:effectLst/>
                          <a:latin typeface="Calibri" panose="020F0502020204030204" pitchFamily="34" charset="0"/>
                        </a:rPr>
                        <a:t>4290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Substance Use Screening and Counseling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DCSubUseScre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0118572"/>
                  </a:ext>
                </a:extLst>
              </a:tr>
              <a:tr h="205049">
                <a:tc>
                  <a:txBody>
                    <a:bodyPr/>
                    <a:lstStyle/>
                    <a:p>
                      <a:pPr algn="ctr" fontAlgn="ctr">
                        <a:buNone/>
                      </a:pPr>
                      <a:r>
                        <a:rPr lang="en-US" sz="1100" b="0" i="0" u="none" strike="noStrike">
                          <a:solidFill>
                            <a:srgbClr val="000000"/>
                          </a:solidFill>
                          <a:effectLst/>
                          <a:latin typeface="Calibri" panose="020F0502020204030204" pitchFamily="34" charset="0"/>
                        </a:rPr>
                        <a:t>4310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Status 30 Days After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Mt30Stat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4951048"/>
                  </a:ext>
                </a:extLst>
              </a:tr>
            </a:tbl>
          </a:graphicData>
        </a:graphic>
      </p:graphicFrame>
    </p:spTree>
    <p:extLst>
      <p:ext uri="{BB962C8B-B14F-4D97-AF65-F5344CB8AC3E}">
        <p14:creationId xmlns:p14="http://schemas.microsoft.com/office/powerpoint/2010/main" val="77037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ACCE4-762B-3406-7A5D-8D6C3092085A}"/>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012D674D-2346-65A7-2AB5-FA6A269B47DB}"/>
              </a:ext>
            </a:extLst>
          </p:cNvPr>
          <p:cNvSpPr>
            <a:spLocks noGrp="1"/>
          </p:cNvSpPr>
          <p:nvPr>
            <p:ph idx="1"/>
          </p:nvPr>
        </p:nvSpPr>
        <p:spPr/>
        <p:txBody>
          <a:bodyPr/>
          <a:lstStyle/>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For the </a:t>
            </a:r>
            <a:r>
              <a:rPr lang="en-US" b="1" dirty="0">
                <a:latin typeface="Calibri" panose="020F0502020204030204" pitchFamily="34" charset="0"/>
                <a:ea typeface="Calibri" panose="020F0502020204030204" pitchFamily="34" charset="0"/>
                <a:cs typeface="Times New Roman" panose="02020603050405020304" pitchFamily="18" charset="0"/>
              </a:rPr>
              <a:t>Post Operative Events</a:t>
            </a:r>
            <a:r>
              <a:rPr lang="en-US" sz="2800" b="1" dirty="0">
                <a:effectLst/>
                <a:latin typeface="Calibri" panose="020F0502020204030204" pitchFamily="34" charset="0"/>
                <a:ea typeface="Calibri" panose="020F0502020204030204" pitchFamily="34" charset="0"/>
                <a:cs typeface="Times New Roman" panose="02020603050405020304" pitchFamily="18" charset="0"/>
              </a:rPr>
              <a:t> (Appendix B) and Mortality (Appendix C) sections:</a:t>
            </a:r>
            <a:r>
              <a:rPr lang="en-US" sz="2800" dirty="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98.0% or greater is defined as a site that meets expectations</a:t>
            </a: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90% to 97.9% is defined as a site that does not meet expectations and requires further education</a:t>
            </a: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 site achieving 89.9% or less on the </a:t>
            </a:r>
            <a:r>
              <a:rPr lang="en-US" dirty="0">
                <a:latin typeface="Calibri" panose="020F0502020204030204" pitchFamily="34" charset="0"/>
                <a:ea typeface="Calibri" panose="020F0502020204030204" pitchFamily="34" charset="0"/>
                <a:cs typeface="Times New Roman" panose="02020603050405020304" pitchFamily="18" charset="0"/>
              </a:rPr>
              <a:t>Post Operative Events</a:t>
            </a:r>
            <a:r>
              <a:rPr lang="en-US" sz="2800" dirty="0">
                <a:effectLst/>
                <a:latin typeface="Calibri" panose="020F0502020204030204" pitchFamily="34" charset="0"/>
                <a:ea typeface="Calibri" panose="020F0502020204030204" pitchFamily="34" charset="0"/>
                <a:cs typeface="Times New Roman" panose="02020603050405020304" pitchFamily="18" charset="0"/>
              </a:rPr>
              <a:t> or Mortality section will require a re-audit within two years</a:t>
            </a:r>
          </a:p>
          <a:p>
            <a:endParaRPr lang="en-US" dirty="0"/>
          </a:p>
        </p:txBody>
      </p:sp>
    </p:spTree>
    <p:extLst>
      <p:ext uri="{BB962C8B-B14F-4D97-AF65-F5344CB8AC3E}">
        <p14:creationId xmlns:p14="http://schemas.microsoft.com/office/powerpoint/2010/main" val="1536027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4D9675-F625-B45E-0C27-7AC47DAEB07E}"/>
              </a:ext>
            </a:extLst>
          </p:cNvPr>
          <p:cNvSpPr>
            <a:spLocks noGrp="1"/>
          </p:cNvSpPr>
          <p:nvPr>
            <p:ph type="title"/>
          </p:nvPr>
        </p:nvSpPr>
        <p:spPr>
          <a:xfrm>
            <a:off x="556532" y="643467"/>
            <a:ext cx="11210925" cy="744836"/>
          </a:xfrm>
        </p:spPr>
        <p:txBody>
          <a:bodyPr>
            <a:normAutofit/>
          </a:bodyPr>
          <a:lstStyle/>
          <a:p>
            <a:pPr algn="ctr"/>
            <a:r>
              <a:rPr lang="en-US" sz="3200" dirty="0">
                <a:solidFill>
                  <a:schemeClr val="bg1"/>
                </a:solidFill>
              </a:rPr>
              <a:t>Audit Policy – Post Operative Events Section Variables</a:t>
            </a:r>
          </a:p>
        </p:txBody>
      </p:sp>
      <p:graphicFrame>
        <p:nvGraphicFramePr>
          <p:cNvPr id="7" name="Table 6">
            <a:extLst>
              <a:ext uri="{FF2B5EF4-FFF2-40B4-BE49-F238E27FC236}">
                <a16:creationId xmlns:a16="http://schemas.microsoft.com/office/drawing/2014/main" id="{2B78C56E-0A54-C6F5-110E-5C1C448E0B5C}"/>
              </a:ext>
            </a:extLst>
          </p:cNvPr>
          <p:cNvGraphicFramePr>
            <a:graphicFrameLocks noGrp="1"/>
          </p:cNvGraphicFramePr>
          <p:nvPr>
            <p:extLst>
              <p:ext uri="{D42A27DB-BD31-4B8C-83A1-F6EECF244321}">
                <p14:modId xmlns:p14="http://schemas.microsoft.com/office/powerpoint/2010/main" val="1711329323"/>
              </p:ext>
            </p:extLst>
          </p:nvPr>
        </p:nvGraphicFramePr>
        <p:xfrm>
          <a:off x="2425960" y="1548882"/>
          <a:ext cx="6895322" cy="4562672"/>
        </p:xfrm>
        <a:graphic>
          <a:graphicData uri="http://schemas.openxmlformats.org/drawingml/2006/table">
            <a:tbl>
              <a:tblPr/>
              <a:tblGrid>
                <a:gridCol w="3154846">
                  <a:extLst>
                    <a:ext uri="{9D8B030D-6E8A-4147-A177-3AD203B41FA5}">
                      <a16:colId xmlns:a16="http://schemas.microsoft.com/office/drawing/2014/main" val="2233810666"/>
                    </a:ext>
                  </a:extLst>
                </a:gridCol>
                <a:gridCol w="1870238">
                  <a:extLst>
                    <a:ext uri="{9D8B030D-6E8A-4147-A177-3AD203B41FA5}">
                      <a16:colId xmlns:a16="http://schemas.microsoft.com/office/drawing/2014/main" val="1212975141"/>
                    </a:ext>
                  </a:extLst>
                </a:gridCol>
                <a:gridCol w="1870238">
                  <a:extLst>
                    <a:ext uri="{9D8B030D-6E8A-4147-A177-3AD203B41FA5}">
                      <a16:colId xmlns:a16="http://schemas.microsoft.com/office/drawing/2014/main" val="13396115"/>
                    </a:ext>
                  </a:extLst>
                </a:gridCol>
              </a:tblGrid>
              <a:tr h="207395">
                <a:tc>
                  <a:txBody>
                    <a:bodyPr/>
                    <a:lstStyle/>
                    <a:p>
                      <a:pPr algn="ctr" fontAlgn="b">
                        <a:buNone/>
                      </a:pPr>
                      <a:r>
                        <a:rPr lang="en-US" sz="1100" b="0" i="0" u="none" strike="noStrike">
                          <a:solidFill>
                            <a:srgbClr val="000000"/>
                          </a:solidFill>
                          <a:effectLst/>
                          <a:latin typeface="Calibri" panose="020F0502020204030204" pitchFamily="34" charset="0"/>
                        </a:rPr>
                        <a:t>Long Name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buNone/>
                      </a:pPr>
                      <a:r>
                        <a:rPr lang="en-US" sz="1100" b="0" i="0" u="none" strike="noStrike">
                          <a:solidFill>
                            <a:srgbClr val="000000"/>
                          </a:solidFill>
                          <a:effectLst/>
                          <a:latin typeface="Calibri" panose="020F0502020204030204" pitchFamily="34" charset="0"/>
                        </a:rPr>
                        <a:t>Short Name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en-US" sz="1100" b="0" i="0" u="none" strike="noStrike">
                          <a:solidFill>
                            <a:srgbClr val="000000"/>
                          </a:solidFill>
                          <a:effectLst/>
                          <a:latin typeface="Calibri" panose="020F0502020204030204" pitchFamily="34" charset="0"/>
                        </a:rPr>
                        <a:t>Sequence Number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715026"/>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Postoperative Events Occurred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POEvents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3660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9110227"/>
                  </a:ext>
                </a:extLst>
              </a:tr>
              <a:tr h="414787">
                <a:tc>
                  <a:txBody>
                    <a:bodyPr/>
                    <a:lstStyle/>
                    <a:p>
                      <a:pPr algn="ctr" fontAlgn="ctr">
                        <a:buNone/>
                      </a:pPr>
                      <a:r>
                        <a:rPr lang="en-US" sz="1100" b="0" i="0" u="none" strike="noStrike">
                          <a:solidFill>
                            <a:srgbClr val="000000"/>
                          </a:solidFill>
                          <a:effectLst/>
                          <a:latin typeface="Calibri" panose="020F0502020204030204" pitchFamily="34" charset="0"/>
                        </a:rPr>
                        <a:t>Post Op Procedure Through New or Existing Incision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PostOpProc</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3670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1848323"/>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Pneumonia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Pneumonia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3720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9734817"/>
                  </a:ext>
                </a:extLst>
              </a:tr>
              <a:tr h="414787">
                <a:tc>
                  <a:txBody>
                    <a:bodyPr/>
                    <a:lstStyle/>
                    <a:p>
                      <a:pPr algn="ctr" fontAlgn="ctr">
                        <a:buNone/>
                      </a:pPr>
                      <a:r>
                        <a:rPr lang="en-US" sz="1100" b="0" i="0" u="none" strike="noStrike">
                          <a:solidFill>
                            <a:srgbClr val="000000"/>
                          </a:solidFill>
                          <a:effectLst/>
                          <a:latin typeface="Calibri" panose="020F0502020204030204" pitchFamily="34" charset="0"/>
                        </a:rPr>
                        <a:t>Acute Respiratory Distress Syndrome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ARDS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3740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62436477"/>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Respiratory Failure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RespFail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3760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7275582"/>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Bronchopleural Fistula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Bronchopleural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3770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0921927"/>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Pulmonary Embolus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PE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3780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8628840"/>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Initial Vent Support &gt;48 Hours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Vent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3810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358622"/>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Tracheostomy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Trach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3820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8901950"/>
                  </a:ext>
                </a:extLst>
              </a:tr>
              <a:tr h="414787">
                <a:tc>
                  <a:txBody>
                    <a:bodyPr/>
                    <a:lstStyle/>
                    <a:p>
                      <a:pPr algn="ctr" fontAlgn="ctr">
                        <a:buNone/>
                      </a:pPr>
                      <a:r>
                        <a:rPr lang="en-US" sz="1100" b="0" i="0" u="none" strike="noStrike">
                          <a:solidFill>
                            <a:srgbClr val="000000"/>
                          </a:solidFill>
                          <a:effectLst/>
                          <a:latin typeface="Calibri" panose="020F0502020204030204" pitchFamily="34" charset="0"/>
                        </a:rPr>
                        <a:t>Atrial Arrhythmia Requiring Treatment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AtrialArryth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3830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8475209"/>
                  </a:ext>
                </a:extLst>
              </a:tr>
              <a:tr h="207395">
                <a:tc>
                  <a:txBody>
                    <a:bodyPr/>
                    <a:lstStyle/>
                    <a:p>
                      <a:pPr algn="ctr" fontAlgn="ctr">
                        <a:buNone/>
                      </a:pPr>
                      <a:r>
                        <a:rPr lang="en-US" sz="1100" b="0" i="0" u="none" strike="noStrike">
                          <a:solidFill>
                            <a:srgbClr val="000000"/>
                          </a:solidFill>
                          <a:effectLst/>
                          <a:latin typeface="Calibri" panose="020F0502020204030204" pitchFamily="34" charset="0"/>
                        </a:rPr>
                        <a:t>Myocardial Infarct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MI</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3870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9782149"/>
                  </a:ext>
                </a:extLst>
              </a:tr>
              <a:tr h="414787">
                <a:tc>
                  <a:txBody>
                    <a:bodyPr/>
                    <a:lstStyle/>
                    <a:p>
                      <a:pPr algn="ctr" fontAlgn="ctr">
                        <a:buNone/>
                      </a:pPr>
                      <a:r>
                        <a:rPr lang="en-US" sz="1100" b="0" i="0" u="none" strike="noStrike">
                          <a:solidFill>
                            <a:srgbClr val="000000"/>
                          </a:solidFill>
                          <a:effectLst/>
                          <a:latin typeface="Calibri" panose="020F0502020204030204" pitchFamily="34" charset="0"/>
                        </a:rPr>
                        <a:t>Delayed conduit emptying requiring intervention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DelayCondEmp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3910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8925072"/>
                  </a:ext>
                </a:extLst>
              </a:tr>
              <a:tr h="622182">
                <a:tc>
                  <a:txBody>
                    <a:bodyPr/>
                    <a:lstStyle/>
                    <a:p>
                      <a:pPr algn="ctr" fontAlgn="ctr">
                        <a:buNone/>
                      </a:pPr>
                      <a:r>
                        <a:rPr lang="en-US" sz="1100" b="0" i="0" u="none" strike="noStrike">
                          <a:solidFill>
                            <a:srgbClr val="000000"/>
                          </a:solidFill>
                          <a:effectLst/>
                          <a:latin typeface="Calibri" panose="020F0502020204030204" pitchFamily="34" charset="0"/>
                        </a:rPr>
                        <a:t>Esophagogastric leak from anastomosis following esophageal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PostopProcAL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3920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2707622"/>
                  </a:ext>
                </a:extLst>
              </a:tr>
              <a:tr h="414787">
                <a:tc>
                  <a:txBody>
                    <a:bodyPr/>
                    <a:lstStyle/>
                    <a:p>
                      <a:pPr algn="ctr" fontAlgn="ctr">
                        <a:buNone/>
                      </a:pPr>
                      <a:r>
                        <a:rPr lang="en-US" sz="1100" b="0" i="0" u="none" strike="noStrike">
                          <a:solidFill>
                            <a:srgbClr val="000000"/>
                          </a:solidFill>
                          <a:effectLst/>
                          <a:latin typeface="Calibri" panose="020F0502020204030204" pitchFamily="34" charset="0"/>
                        </a:rPr>
                        <a:t>Recurrent laryngeal nerve paresis - new onset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a:solidFill>
                            <a:srgbClr val="000000"/>
                          </a:solidFill>
                          <a:effectLst/>
                          <a:latin typeface="Calibri" panose="020F0502020204030204" pitchFamily="34" charset="0"/>
                        </a:rPr>
                        <a:t>LaryngealNerve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1100" b="0" i="0" u="none" strike="noStrike" dirty="0">
                          <a:solidFill>
                            <a:srgbClr val="000000"/>
                          </a:solidFill>
                          <a:effectLst/>
                          <a:latin typeface="Calibri" panose="020F0502020204030204" pitchFamily="34" charset="0"/>
                        </a:rPr>
                        <a:t>4080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438222"/>
                  </a:ext>
                </a:extLst>
              </a:tr>
            </a:tbl>
          </a:graphicData>
        </a:graphic>
      </p:graphicFrame>
    </p:spTree>
    <p:extLst>
      <p:ext uri="{BB962C8B-B14F-4D97-AF65-F5344CB8AC3E}">
        <p14:creationId xmlns:p14="http://schemas.microsoft.com/office/powerpoint/2010/main" val="1092014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4D9675-F625-B45E-0C27-7AC47DAEB07E}"/>
              </a:ext>
            </a:extLst>
          </p:cNvPr>
          <p:cNvSpPr>
            <a:spLocks noGrp="1"/>
          </p:cNvSpPr>
          <p:nvPr>
            <p:ph type="title"/>
          </p:nvPr>
        </p:nvSpPr>
        <p:spPr>
          <a:xfrm>
            <a:off x="556532" y="643467"/>
            <a:ext cx="11210925" cy="744836"/>
          </a:xfrm>
        </p:spPr>
        <p:txBody>
          <a:bodyPr>
            <a:normAutofit/>
          </a:bodyPr>
          <a:lstStyle/>
          <a:p>
            <a:pPr algn="ctr"/>
            <a:r>
              <a:rPr lang="en-US" sz="3200" dirty="0">
                <a:solidFill>
                  <a:schemeClr val="bg1"/>
                </a:solidFill>
              </a:rPr>
              <a:t>Audit Policy – Post Operative Events Section Variables</a:t>
            </a:r>
          </a:p>
        </p:txBody>
      </p:sp>
      <p:graphicFrame>
        <p:nvGraphicFramePr>
          <p:cNvPr id="6" name="Table 5">
            <a:extLst>
              <a:ext uri="{FF2B5EF4-FFF2-40B4-BE49-F238E27FC236}">
                <a16:creationId xmlns:a16="http://schemas.microsoft.com/office/drawing/2014/main" id="{CA5E701D-0E78-24D6-72C2-CB698269CD2B}"/>
              </a:ext>
            </a:extLst>
          </p:cNvPr>
          <p:cNvGraphicFramePr>
            <a:graphicFrameLocks noGrp="1"/>
          </p:cNvGraphicFramePr>
          <p:nvPr>
            <p:extLst>
              <p:ext uri="{D42A27DB-BD31-4B8C-83A1-F6EECF244321}">
                <p14:modId xmlns:p14="http://schemas.microsoft.com/office/powerpoint/2010/main" val="108621354"/>
              </p:ext>
            </p:extLst>
          </p:nvPr>
        </p:nvGraphicFramePr>
        <p:xfrm>
          <a:off x="3108280" y="1675227"/>
          <a:ext cx="5975441" cy="4394228"/>
        </p:xfrm>
        <a:graphic>
          <a:graphicData uri="http://schemas.openxmlformats.org/drawingml/2006/table">
            <a:tbl>
              <a:tblPr firstRow="1" bandRow="1"/>
              <a:tblGrid>
                <a:gridCol w="1652162">
                  <a:extLst>
                    <a:ext uri="{9D8B030D-6E8A-4147-A177-3AD203B41FA5}">
                      <a16:colId xmlns:a16="http://schemas.microsoft.com/office/drawing/2014/main" val="891749343"/>
                    </a:ext>
                  </a:extLst>
                </a:gridCol>
                <a:gridCol w="525063">
                  <a:extLst>
                    <a:ext uri="{9D8B030D-6E8A-4147-A177-3AD203B41FA5}">
                      <a16:colId xmlns:a16="http://schemas.microsoft.com/office/drawing/2014/main" val="4164483192"/>
                    </a:ext>
                  </a:extLst>
                </a:gridCol>
                <a:gridCol w="1230270">
                  <a:extLst>
                    <a:ext uri="{9D8B030D-6E8A-4147-A177-3AD203B41FA5}">
                      <a16:colId xmlns:a16="http://schemas.microsoft.com/office/drawing/2014/main" val="4248910576"/>
                    </a:ext>
                  </a:extLst>
                </a:gridCol>
                <a:gridCol w="1099971">
                  <a:extLst>
                    <a:ext uri="{9D8B030D-6E8A-4147-A177-3AD203B41FA5}">
                      <a16:colId xmlns:a16="http://schemas.microsoft.com/office/drawing/2014/main" val="3128843491"/>
                    </a:ext>
                  </a:extLst>
                </a:gridCol>
                <a:gridCol w="1467975">
                  <a:extLst>
                    <a:ext uri="{9D8B030D-6E8A-4147-A177-3AD203B41FA5}">
                      <a16:colId xmlns:a16="http://schemas.microsoft.com/office/drawing/2014/main" val="1672399091"/>
                    </a:ext>
                  </a:extLst>
                </a:gridCol>
              </a:tblGrid>
              <a:tr h="129242">
                <a:tc gridSpan="5">
                  <a:txBody>
                    <a:bodyPr/>
                    <a:lstStyle/>
                    <a:p>
                      <a:pPr algn="ctr" fontAlgn="b"/>
                      <a:r>
                        <a:rPr lang="en-US" sz="700" b="1" i="0" u="none" strike="noStrike">
                          <a:solidFill>
                            <a:srgbClr val="000000"/>
                          </a:solidFill>
                          <a:effectLst/>
                          <a:highlight>
                            <a:srgbClr val="D9D9D9"/>
                          </a:highlight>
                          <a:latin typeface="Calibri" panose="020F0502020204030204" pitchFamily="34" charset="0"/>
                        </a:rPr>
                        <a:t>Complications - Mismatch Due to Missing Parent Field or Inaccurate Child Field</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49848590"/>
                  </a:ext>
                </a:extLst>
              </a:tr>
              <a:tr h="129242">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Data Element</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SeqNo</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Cases</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MisMatches</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Agreement </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1584258351"/>
                  </a:ext>
                </a:extLst>
              </a:tr>
              <a:tr h="129242">
                <a:tc>
                  <a:txBody>
                    <a:bodyPr/>
                    <a:lstStyle/>
                    <a:p>
                      <a:pPr algn="l" fontAlgn="b"/>
                      <a:r>
                        <a:rPr lang="en-US" sz="700" b="0" i="0" u="none" strike="noStrike">
                          <a:solidFill>
                            <a:srgbClr val="000000"/>
                          </a:solidFill>
                          <a:effectLst/>
                          <a:latin typeface="Calibri" panose="020F0502020204030204" pitchFamily="34" charset="0"/>
                        </a:rPr>
                        <a:t>POEvents</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3660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03011317"/>
                  </a:ext>
                </a:extLst>
              </a:tr>
              <a:tr h="129242">
                <a:tc>
                  <a:txBody>
                    <a:bodyPr/>
                    <a:lstStyle/>
                    <a:p>
                      <a:pPr algn="l" fontAlgn="b"/>
                      <a:r>
                        <a:rPr lang="en-US" sz="700" b="0" i="0" u="none" strike="noStrike">
                          <a:solidFill>
                            <a:srgbClr val="000000"/>
                          </a:solidFill>
                          <a:effectLst/>
                          <a:latin typeface="Calibri" panose="020F0502020204030204" pitchFamily="34" charset="0"/>
                        </a:rPr>
                        <a:t>PostOpProc</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3670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74067744"/>
                  </a:ext>
                </a:extLst>
              </a:tr>
              <a:tr h="129242">
                <a:tc>
                  <a:txBody>
                    <a:bodyPr/>
                    <a:lstStyle/>
                    <a:p>
                      <a:pPr algn="l" fontAlgn="b"/>
                      <a:r>
                        <a:rPr lang="en-US" sz="700" b="0" i="0" u="none" strike="noStrike">
                          <a:solidFill>
                            <a:srgbClr val="000000"/>
                          </a:solidFill>
                          <a:effectLst/>
                          <a:latin typeface="Calibri" panose="020F0502020204030204" pitchFamily="34" charset="0"/>
                        </a:rPr>
                        <a:t>Pneumonia</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64477341"/>
                  </a:ext>
                </a:extLst>
              </a:tr>
              <a:tr h="129242">
                <a:tc>
                  <a:txBody>
                    <a:bodyPr/>
                    <a:lstStyle/>
                    <a:p>
                      <a:pPr algn="l" fontAlgn="b"/>
                      <a:r>
                        <a:rPr lang="en-US" sz="700" b="0" i="0" u="none" strike="noStrike">
                          <a:solidFill>
                            <a:srgbClr val="000000"/>
                          </a:solidFill>
                          <a:effectLst/>
                          <a:latin typeface="Calibri" panose="020F0502020204030204" pitchFamily="34" charset="0"/>
                        </a:rPr>
                        <a:t>ARDS</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3740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64509037"/>
                  </a:ext>
                </a:extLst>
              </a:tr>
              <a:tr h="129242">
                <a:tc>
                  <a:txBody>
                    <a:bodyPr/>
                    <a:lstStyle/>
                    <a:p>
                      <a:pPr algn="l" fontAlgn="b"/>
                      <a:r>
                        <a:rPr lang="en-US" sz="700" b="0" i="0" u="none" strike="noStrike">
                          <a:solidFill>
                            <a:srgbClr val="000000"/>
                          </a:solidFill>
                          <a:effectLst/>
                          <a:latin typeface="Calibri" panose="020F0502020204030204" pitchFamily="34" charset="0"/>
                        </a:rPr>
                        <a:t>RespFail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70623520"/>
                  </a:ext>
                </a:extLst>
              </a:tr>
              <a:tr h="129242">
                <a:tc>
                  <a:txBody>
                    <a:bodyPr/>
                    <a:lstStyle/>
                    <a:p>
                      <a:pPr algn="l" fontAlgn="b"/>
                      <a:r>
                        <a:rPr lang="en-US" sz="700" b="0" i="0" u="none" strike="noStrike">
                          <a:solidFill>
                            <a:srgbClr val="000000"/>
                          </a:solidFill>
                          <a:effectLst/>
                          <a:latin typeface="Calibri" panose="020F0502020204030204" pitchFamily="34" charset="0"/>
                        </a:rPr>
                        <a:t>Bronchopleural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09966220"/>
                  </a:ext>
                </a:extLst>
              </a:tr>
              <a:tr h="129242">
                <a:tc>
                  <a:txBody>
                    <a:bodyPr/>
                    <a:lstStyle/>
                    <a:p>
                      <a:pPr algn="l" fontAlgn="b"/>
                      <a:r>
                        <a:rPr lang="en-US" sz="700" b="0" i="0" u="none" strike="noStrike">
                          <a:solidFill>
                            <a:srgbClr val="000000"/>
                          </a:solidFill>
                          <a:effectLst/>
                          <a:latin typeface="Calibri" panose="020F0502020204030204" pitchFamily="34" charset="0"/>
                        </a:rPr>
                        <a:t>PE</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3780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02394260"/>
                  </a:ext>
                </a:extLst>
              </a:tr>
              <a:tr h="129242">
                <a:tc>
                  <a:txBody>
                    <a:bodyPr/>
                    <a:lstStyle/>
                    <a:p>
                      <a:pPr algn="l" fontAlgn="b"/>
                      <a:r>
                        <a:rPr lang="en-US" sz="700" b="0" i="0" u="none" strike="noStrike">
                          <a:solidFill>
                            <a:srgbClr val="000000"/>
                          </a:solidFill>
                          <a:effectLst/>
                          <a:latin typeface="Calibri" panose="020F0502020204030204" pitchFamily="34" charset="0"/>
                        </a:rPr>
                        <a:t>Vent</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3810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49105798"/>
                  </a:ext>
                </a:extLst>
              </a:tr>
              <a:tr h="129242">
                <a:tc>
                  <a:txBody>
                    <a:bodyPr/>
                    <a:lstStyle/>
                    <a:p>
                      <a:pPr algn="l" fontAlgn="b"/>
                      <a:r>
                        <a:rPr lang="en-US" sz="700" b="0" i="0" u="none" strike="noStrike">
                          <a:solidFill>
                            <a:srgbClr val="000000"/>
                          </a:solidFill>
                          <a:effectLst/>
                          <a:latin typeface="Calibri" panose="020F0502020204030204" pitchFamily="34" charset="0"/>
                        </a:rPr>
                        <a:t>Trach</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4427027"/>
                  </a:ext>
                </a:extLst>
              </a:tr>
              <a:tr h="129242">
                <a:tc>
                  <a:txBody>
                    <a:bodyPr/>
                    <a:lstStyle/>
                    <a:p>
                      <a:pPr algn="l" fontAlgn="b"/>
                      <a:r>
                        <a:rPr lang="en-US" sz="700" b="0" i="0" u="none" strike="noStrike">
                          <a:solidFill>
                            <a:srgbClr val="000000"/>
                          </a:solidFill>
                          <a:effectLst/>
                          <a:latin typeface="Calibri" panose="020F0502020204030204" pitchFamily="34" charset="0"/>
                        </a:rPr>
                        <a:t>AtrialArryth</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3830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59971410"/>
                  </a:ext>
                </a:extLst>
              </a:tr>
              <a:tr h="129242">
                <a:tc>
                  <a:txBody>
                    <a:bodyPr/>
                    <a:lstStyle/>
                    <a:p>
                      <a:pPr algn="l" fontAlgn="b"/>
                      <a:r>
                        <a:rPr lang="en-US" sz="700" b="0" i="0" u="none" strike="noStrike">
                          <a:solidFill>
                            <a:srgbClr val="000000"/>
                          </a:solidFill>
                          <a:effectLst/>
                          <a:latin typeface="Calibri" panose="020F0502020204030204" pitchFamily="34" charset="0"/>
                        </a:rPr>
                        <a:t>MI</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58090353"/>
                  </a:ext>
                </a:extLst>
              </a:tr>
              <a:tr h="129242">
                <a:tc>
                  <a:txBody>
                    <a:bodyPr/>
                    <a:lstStyle/>
                    <a:p>
                      <a:pPr algn="l" fontAlgn="b"/>
                      <a:r>
                        <a:rPr lang="en-US" sz="700" b="0" i="0" u="none" strike="noStrike">
                          <a:solidFill>
                            <a:srgbClr val="000000"/>
                          </a:solidFill>
                          <a:effectLst/>
                          <a:latin typeface="Calibri" panose="020F0502020204030204" pitchFamily="34" charset="0"/>
                        </a:rPr>
                        <a:t>PostopProcAL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3920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41149957"/>
                  </a:ext>
                </a:extLst>
              </a:tr>
              <a:tr h="129242">
                <a:tc>
                  <a:txBody>
                    <a:bodyPr/>
                    <a:lstStyle/>
                    <a:p>
                      <a:pPr algn="l" fontAlgn="b"/>
                      <a:r>
                        <a:rPr lang="en-US" sz="700" b="0" i="0" u="none" strike="noStrike">
                          <a:solidFill>
                            <a:srgbClr val="000000"/>
                          </a:solidFill>
                          <a:effectLst/>
                          <a:latin typeface="Calibri" panose="020F0502020204030204" pitchFamily="34" charset="0"/>
                        </a:rPr>
                        <a:t>DelayCondEmp</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3910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98906239"/>
                  </a:ext>
                </a:extLst>
              </a:tr>
              <a:tr h="129242">
                <a:tc>
                  <a:txBody>
                    <a:bodyPr/>
                    <a:lstStyle/>
                    <a:p>
                      <a:pPr algn="l" fontAlgn="b"/>
                      <a:r>
                        <a:rPr lang="en-US" sz="700" b="0" i="0" u="none" strike="noStrike">
                          <a:solidFill>
                            <a:srgbClr val="000000"/>
                          </a:solidFill>
                          <a:effectLst/>
                          <a:latin typeface="Calibri" panose="020F0502020204030204" pitchFamily="34" charset="0"/>
                        </a:rPr>
                        <a:t>LaryngealNerve</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4080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85.0%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86109266"/>
                  </a:ext>
                </a:extLst>
              </a:tr>
              <a:tr h="129242">
                <a:tc>
                  <a:txBody>
                    <a:bodyPr/>
                    <a:lstStyle/>
                    <a:p>
                      <a:pPr algn="l" fontAlgn="b"/>
                      <a:r>
                        <a:rPr lang="en-US" sz="700" b="1" i="0" u="none" strike="noStrike">
                          <a:solidFill>
                            <a:srgbClr val="000000"/>
                          </a:solidFill>
                          <a:effectLst/>
                          <a:highlight>
                            <a:srgbClr val="8EA9DB"/>
                          </a:highlight>
                          <a:latin typeface="Calibri" panose="020F0502020204030204" pitchFamily="34" charset="0"/>
                        </a:rPr>
                        <a:t>Total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700" b="0" i="0" u="none" strike="noStrike">
                          <a:solidFill>
                            <a:srgbClr val="000000"/>
                          </a:solidFill>
                          <a:effectLst/>
                          <a:highlight>
                            <a:srgbClr val="8EA9DB"/>
                          </a:highlight>
                          <a:latin typeface="Calibri" panose="020F0502020204030204" pitchFamily="34" charset="0"/>
                        </a:rPr>
                        <a:t> </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260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39</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85.0%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668649305"/>
                  </a:ext>
                </a:extLst>
              </a:tr>
              <a:tr h="129242">
                <a:tc gridSpan="5">
                  <a:txBody>
                    <a:bodyPr/>
                    <a:lstStyle/>
                    <a:p>
                      <a:pPr algn="ctr" fontAlgn="b"/>
                      <a:r>
                        <a:rPr lang="en-US" sz="700" b="1" i="0" u="none" strike="noStrike">
                          <a:solidFill>
                            <a:srgbClr val="000000"/>
                          </a:solidFill>
                          <a:effectLst/>
                          <a:highlight>
                            <a:srgbClr val="D9D9D9"/>
                          </a:highlight>
                          <a:latin typeface="Calibri" panose="020F0502020204030204" pitchFamily="34" charset="0"/>
                        </a:rPr>
                        <a:t>Complications - Mismatch Due to Inaccurate Child Field</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22196649"/>
                  </a:ext>
                </a:extLst>
              </a:tr>
              <a:tr h="129242">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Data Element</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SeqNo</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 of Random Cases</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 of MisMatches</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ctr"/>
                      <a:r>
                        <a:rPr lang="en-US" sz="700" b="1" i="0" u="none" strike="noStrike">
                          <a:solidFill>
                            <a:srgbClr val="000000"/>
                          </a:solidFill>
                          <a:effectLst/>
                          <a:highlight>
                            <a:srgbClr val="8EA9DB"/>
                          </a:highlight>
                          <a:latin typeface="Calibri" panose="020F0502020204030204" pitchFamily="34" charset="0"/>
                        </a:rPr>
                        <a:t>Agreement Percentage</a:t>
                      </a:r>
                    </a:p>
                  </a:txBody>
                  <a:tcPr marL="4116" marR="4116" marT="41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016252385"/>
                  </a:ext>
                </a:extLst>
              </a:tr>
              <a:tr h="129242">
                <a:tc>
                  <a:txBody>
                    <a:bodyPr/>
                    <a:lstStyle/>
                    <a:p>
                      <a:pPr algn="l" fontAlgn="b"/>
                      <a:r>
                        <a:rPr lang="en-US" sz="700" b="0" i="0" u="none" strike="noStrike">
                          <a:solidFill>
                            <a:srgbClr val="000000"/>
                          </a:solidFill>
                          <a:effectLst/>
                          <a:latin typeface="Calibri" panose="020F0502020204030204" pitchFamily="34" charset="0"/>
                        </a:rPr>
                        <a:t>POEvents</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3660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1843596"/>
                  </a:ext>
                </a:extLst>
              </a:tr>
              <a:tr h="129242">
                <a:tc>
                  <a:txBody>
                    <a:bodyPr/>
                    <a:lstStyle/>
                    <a:p>
                      <a:pPr algn="l" fontAlgn="b"/>
                      <a:r>
                        <a:rPr lang="en-US" sz="700" b="0" i="0" u="none" strike="noStrike">
                          <a:solidFill>
                            <a:srgbClr val="000000"/>
                          </a:solidFill>
                          <a:effectLst/>
                          <a:latin typeface="Calibri" panose="020F0502020204030204" pitchFamily="34" charset="0"/>
                        </a:rPr>
                        <a:t>PostOpProc</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3670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73819771"/>
                  </a:ext>
                </a:extLst>
              </a:tr>
              <a:tr h="129242">
                <a:tc>
                  <a:txBody>
                    <a:bodyPr/>
                    <a:lstStyle/>
                    <a:p>
                      <a:pPr algn="l" fontAlgn="b"/>
                      <a:r>
                        <a:rPr lang="en-US" sz="700" b="0" i="0" u="none" strike="noStrike">
                          <a:solidFill>
                            <a:srgbClr val="000000"/>
                          </a:solidFill>
                          <a:effectLst/>
                          <a:latin typeface="Calibri" panose="020F0502020204030204" pitchFamily="34" charset="0"/>
                        </a:rPr>
                        <a:t>Pneumonia</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95.0%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35768749"/>
                  </a:ext>
                </a:extLst>
              </a:tr>
              <a:tr h="129242">
                <a:tc>
                  <a:txBody>
                    <a:bodyPr/>
                    <a:lstStyle/>
                    <a:p>
                      <a:pPr algn="l" fontAlgn="b"/>
                      <a:r>
                        <a:rPr lang="en-US" sz="700" b="0" i="0" u="none" strike="noStrike">
                          <a:solidFill>
                            <a:srgbClr val="000000"/>
                          </a:solidFill>
                          <a:effectLst/>
                          <a:latin typeface="Calibri" panose="020F0502020204030204" pitchFamily="34" charset="0"/>
                        </a:rPr>
                        <a:t>ARDS</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3740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79430176"/>
                  </a:ext>
                </a:extLst>
              </a:tr>
              <a:tr h="129242">
                <a:tc>
                  <a:txBody>
                    <a:bodyPr/>
                    <a:lstStyle/>
                    <a:p>
                      <a:pPr algn="l" fontAlgn="b"/>
                      <a:r>
                        <a:rPr lang="en-US" sz="700" b="0" i="0" u="none" strike="noStrike">
                          <a:solidFill>
                            <a:srgbClr val="000000"/>
                          </a:solidFill>
                          <a:effectLst/>
                          <a:latin typeface="Calibri" panose="020F0502020204030204" pitchFamily="34" charset="0"/>
                        </a:rPr>
                        <a:t>RespFail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92590609"/>
                  </a:ext>
                </a:extLst>
              </a:tr>
              <a:tr h="129242">
                <a:tc>
                  <a:txBody>
                    <a:bodyPr/>
                    <a:lstStyle/>
                    <a:p>
                      <a:pPr algn="l" fontAlgn="b"/>
                      <a:r>
                        <a:rPr lang="en-US" sz="700" b="0" i="0" u="none" strike="noStrike">
                          <a:solidFill>
                            <a:srgbClr val="000000"/>
                          </a:solidFill>
                          <a:effectLst/>
                          <a:latin typeface="Calibri" panose="020F0502020204030204" pitchFamily="34" charset="0"/>
                        </a:rPr>
                        <a:t>Bronchopleural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19062039"/>
                  </a:ext>
                </a:extLst>
              </a:tr>
              <a:tr h="129242">
                <a:tc>
                  <a:txBody>
                    <a:bodyPr/>
                    <a:lstStyle/>
                    <a:p>
                      <a:pPr algn="l" fontAlgn="b"/>
                      <a:r>
                        <a:rPr lang="en-US" sz="700" b="0" i="0" u="none" strike="noStrike">
                          <a:solidFill>
                            <a:srgbClr val="000000"/>
                          </a:solidFill>
                          <a:effectLst/>
                          <a:latin typeface="Calibri" panose="020F0502020204030204" pitchFamily="34" charset="0"/>
                        </a:rPr>
                        <a:t>PE</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3780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95.0%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51239054"/>
                  </a:ext>
                </a:extLst>
              </a:tr>
              <a:tr h="129242">
                <a:tc>
                  <a:txBody>
                    <a:bodyPr/>
                    <a:lstStyle/>
                    <a:p>
                      <a:pPr algn="l" fontAlgn="b"/>
                      <a:r>
                        <a:rPr lang="en-US" sz="700" b="0" i="0" u="none" strike="noStrike">
                          <a:solidFill>
                            <a:srgbClr val="000000"/>
                          </a:solidFill>
                          <a:effectLst/>
                          <a:latin typeface="Calibri" panose="020F0502020204030204" pitchFamily="34" charset="0"/>
                        </a:rPr>
                        <a:t>Vent</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3810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66932383"/>
                  </a:ext>
                </a:extLst>
              </a:tr>
              <a:tr h="129242">
                <a:tc>
                  <a:txBody>
                    <a:bodyPr/>
                    <a:lstStyle/>
                    <a:p>
                      <a:pPr algn="l" fontAlgn="b"/>
                      <a:r>
                        <a:rPr lang="en-US" sz="700" b="0" i="0" u="none" strike="noStrike">
                          <a:solidFill>
                            <a:srgbClr val="000000"/>
                          </a:solidFill>
                          <a:effectLst/>
                          <a:latin typeface="Calibri" panose="020F0502020204030204" pitchFamily="34" charset="0"/>
                        </a:rPr>
                        <a:t>Trach</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5650613"/>
                  </a:ext>
                </a:extLst>
              </a:tr>
              <a:tr h="129242">
                <a:tc>
                  <a:txBody>
                    <a:bodyPr/>
                    <a:lstStyle/>
                    <a:p>
                      <a:pPr algn="l" fontAlgn="b"/>
                      <a:r>
                        <a:rPr lang="en-US" sz="700" b="0" i="0" u="none" strike="noStrike">
                          <a:solidFill>
                            <a:srgbClr val="000000"/>
                          </a:solidFill>
                          <a:effectLst/>
                          <a:latin typeface="Calibri" panose="020F0502020204030204" pitchFamily="34" charset="0"/>
                        </a:rPr>
                        <a:t>AtrialArryth</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3830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62638227"/>
                  </a:ext>
                </a:extLst>
              </a:tr>
              <a:tr h="129242">
                <a:tc>
                  <a:txBody>
                    <a:bodyPr/>
                    <a:lstStyle/>
                    <a:p>
                      <a:pPr algn="l" fontAlgn="b"/>
                      <a:r>
                        <a:rPr lang="en-US" sz="700" b="0" i="0" u="none" strike="noStrike">
                          <a:solidFill>
                            <a:srgbClr val="000000"/>
                          </a:solidFill>
                          <a:effectLst/>
                          <a:latin typeface="Calibri" panose="020F0502020204030204" pitchFamily="34" charset="0"/>
                        </a:rPr>
                        <a:t>MI</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3870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47238899"/>
                  </a:ext>
                </a:extLst>
              </a:tr>
              <a:tr h="129242">
                <a:tc>
                  <a:txBody>
                    <a:bodyPr/>
                    <a:lstStyle/>
                    <a:p>
                      <a:pPr algn="l" fontAlgn="b"/>
                      <a:r>
                        <a:rPr lang="en-US" sz="700" b="0" i="0" u="none" strike="noStrike">
                          <a:solidFill>
                            <a:srgbClr val="000000"/>
                          </a:solidFill>
                          <a:effectLst/>
                          <a:latin typeface="Calibri" panose="020F0502020204030204" pitchFamily="34" charset="0"/>
                        </a:rPr>
                        <a:t>PostopProcAL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3920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72961135"/>
                  </a:ext>
                </a:extLst>
              </a:tr>
              <a:tr h="129242">
                <a:tc>
                  <a:txBody>
                    <a:bodyPr/>
                    <a:lstStyle/>
                    <a:p>
                      <a:pPr algn="l" fontAlgn="b"/>
                      <a:r>
                        <a:rPr lang="en-US" sz="700" b="0" i="0" u="none" strike="noStrike">
                          <a:solidFill>
                            <a:srgbClr val="000000"/>
                          </a:solidFill>
                          <a:effectLst/>
                          <a:latin typeface="Calibri" panose="020F0502020204030204" pitchFamily="34" charset="0"/>
                        </a:rPr>
                        <a:t>DelayCondEmp</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3910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100.0%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55739725"/>
                  </a:ext>
                </a:extLst>
              </a:tr>
              <a:tr h="129242">
                <a:tc>
                  <a:txBody>
                    <a:bodyPr/>
                    <a:lstStyle/>
                    <a:p>
                      <a:pPr algn="l" fontAlgn="b"/>
                      <a:r>
                        <a:rPr lang="en-US" sz="700" b="0" i="0" u="none" strike="noStrike">
                          <a:solidFill>
                            <a:srgbClr val="000000"/>
                          </a:solidFill>
                          <a:effectLst/>
                          <a:latin typeface="Calibri" panose="020F0502020204030204" pitchFamily="34" charset="0"/>
                        </a:rPr>
                        <a:t>LaryngealNerve</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4080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20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700" b="0" i="0" u="none" strike="noStrike">
                          <a:solidFill>
                            <a:srgbClr val="000000"/>
                          </a:solidFill>
                          <a:effectLst/>
                          <a:highlight>
                            <a:srgbClr val="D9D9D9"/>
                          </a:highlight>
                          <a:latin typeface="Calibri" panose="020F0502020204030204" pitchFamily="34" charset="0"/>
                        </a:rPr>
                        <a:t>95.0%</a:t>
                      </a:r>
                    </a:p>
                  </a:txBody>
                  <a:tcPr marL="4116" marR="4116" marT="411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07863690"/>
                  </a:ext>
                </a:extLst>
              </a:tr>
              <a:tr h="129242">
                <a:tc>
                  <a:txBody>
                    <a:bodyPr/>
                    <a:lstStyle/>
                    <a:p>
                      <a:pPr algn="l" fontAlgn="b"/>
                      <a:r>
                        <a:rPr lang="en-US" sz="700" b="1" i="0" u="none" strike="noStrike">
                          <a:solidFill>
                            <a:srgbClr val="000000"/>
                          </a:solidFill>
                          <a:effectLst/>
                          <a:highlight>
                            <a:srgbClr val="8EA9DB"/>
                          </a:highlight>
                          <a:latin typeface="Calibri" panose="020F0502020204030204" pitchFamily="34" charset="0"/>
                        </a:rPr>
                        <a:t>Total</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l" fontAlgn="b"/>
                      <a:r>
                        <a:rPr lang="en-US" sz="700" b="0" i="0" u="none" strike="noStrike">
                          <a:solidFill>
                            <a:srgbClr val="000000"/>
                          </a:solidFill>
                          <a:effectLst/>
                          <a:highlight>
                            <a:srgbClr val="8EA9DB"/>
                          </a:highlight>
                          <a:latin typeface="Calibri" panose="020F0502020204030204" pitchFamily="34" charset="0"/>
                        </a:rPr>
                        <a:t> </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260</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3</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700" b="1" i="0" u="none" strike="noStrike">
                          <a:solidFill>
                            <a:srgbClr val="000000"/>
                          </a:solidFill>
                          <a:effectLst/>
                          <a:highlight>
                            <a:srgbClr val="8EA9DB"/>
                          </a:highlight>
                          <a:latin typeface="Calibri" panose="020F0502020204030204" pitchFamily="34" charset="0"/>
                        </a:rPr>
                        <a:t>98.8%</a:t>
                      </a:r>
                    </a:p>
                  </a:txBody>
                  <a:tcPr marL="4116" marR="4116" marT="41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437006064"/>
                  </a:ext>
                </a:extLst>
              </a:tr>
            </a:tbl>
          </a:graphicData>
        </a:graphic>
      </p:graphicFrame>
    </p:spTree>
    <p:extLst>
      <p:ext uri="{BB962C8B-B14F-4D97-AF65-F5344CB8AC3E}">
        <p14:creationId xmlns:p14="http://schemas.microsoft.com/office/powerpoint/2010/main" val="1062245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1FC8B3-61B2-12F0-886D-D4E5D8026B41}"/>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Mortality Section Variables</a:t>
            </a:r>
          </a:p>
        </p:txBody>
      </p:sp>
      <p:graphicFrame>
        <p:nvGraphicFramePr>
          <p:cNvPr id="7" name="Table 6">
            <a:extLst>
              <a:ext uri="{FF2B5EF4-FFF2-40B4-BE49-F238E27FC236}">
                <a16:creationId xmlns:a16="http://schemas.microsoft.com/office/drawing/2014/main" id="{246AB291-E1C6-AF22-AAFC-372A6AD6DDD8}"/>
              </a:ext>
            </a:extLst>
          </p:cNvPr>
          <p:cNvGraphicFramePr>
            <a:graphicFrameLocks noGrp="1"/>
          </p:cNvGraphicFramePr>
          <p:nvPr>
            <p:extLst>
              <p:ext uri="{D42A27DB-BD31-4B8C-83A1-F6EECF244321}">
                <p14:modId xmlns:p14="http://schemas.microsoft.com/office/powerpoint/2010/main" val="2320297361"/>
              </p:ext>
            </p:extLst>
          </p:nvPr>
        </p:nvGraphicFramePr>
        <p:xfrm>
          <a:off x="2620347" y="2397967"/>
          <a:ext cx="6951306" cy="2062066"/>
        </p:xfrm>
        <a:graphic>
          <a:graphicData uri="http://schemas.openxmlformats.org/drawingml/2006/table">
            <a:tbl>
              <a:tblPr/>
              <a:tblGrid>
                <a:gridCol w="2525716">
                  <a:extLst>
                    <a:ext uri="{9D8B030D-6E8A-4147-A177-3AD203B41FA5}">
                      <a16:colId xmlns:a16="http://schemas.microsoft.com/office/drawing/2014/main" val="1481033405"/>
                    </a:ext>
                  </a:extLst>
                </a:gridCol>
                <a:gridCol w="2212795">
                  <a:extLst>
                    <a:ext uri="{9D8B030D-6E8A-4147-A177-3AD203B41FA5}">
                      <a16:colId xmlns:a16="http://schemas.microsoft.com/office/drawing/2014/main" val="594453842"/>
                    </a:ext>
                  </a:extLst>
                </a:gridCol>
                <a:gridCol w="2212795">
                  <a:extLst>
                    <a:ext uri="{9D8B030D-6E8A-4147-A177-3AD203B41FA5}">
                      <a16:colId xmlns:a16="http://schemas.microsoft.com/office/drawing/2014/main" val="239084321"/>
                    </a:ext>
                  </a:extLst>
                </a:gridCol>
              </a:tblGrid>
              <a:tr h="412414">
                <a:tc>
                  <a:txBody>
                    <a:bodyPr/>
                    <a:lstStyle/>
                    <a:p>
                      <a:pPr algn="ctr" fontAlgn="ctr">
                        <a:buNone/>
                      </a:pPr>
                      <a:r>
                        <a:rPr lang="en-US" sz="1100" b="0" i="0" u="none" strike="noStrike">
                          <a:solidFill>
                            <a:srgbClr val="000000"/>
                          </a:solidFill>
                          <a:effectLst/>
                          <a:latin typeface="Calibri" panose="020F0502020204030204" pitchFamily="34" charset="0"/>
                        </a:rPr>
                        <a:t>Long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0" i="0" u="none" strike="noStrike">
                          <a:solidFill>
                            <a:srgbClr val="000000"/>
                          </a:solidFill>
                          <a:effectLst/>
                          <a:latin typeface="Calibri" panose="020F0502020204030204" pitchFamily="34" charset="0"/>
                        </a:rPr>
                        <a:t>Short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0" i="0" u="none" strike="noStrike">
                          <a:solidFill>
                            <a:srgbClr val="000000"/>
                          </a:solidFill>
                          <a:effectLst/>
                          <a:latin typeface="Calibri" panose="020F0502020204030204" pitchFamily="34" charset="0"/>
                        </a:rPr>
                        <a:t>Sequence Number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91865750"/>
                  </a:ext>
                </a:extLst>
              </a:tr>
              <a:tr h="824826">
                <a:tc>
                  <a:txBody>
                    <a:bodyPr/>
                    <a:lstStyle/>
                    <a:p>
                      <a:pPr algn="ctr" fontAlgn="ctr">
                        <a:buNone/>
                      </a:pPr>
                      <a:r>
                        <a:rPr lang="en-US" sz="1100" b="0" i="0" u="none" strike="noStrike">
                          <a:solidFill>
                            <a:srgbClr val="000000"/>
                          </a:solidFill>
                          <a:effectLst/>
                          <a:latin typeface="Calibri" panose="020F0502020204030204" pitchFamily="34" charset="0"/>
                        </a:rPr>
                        <a:t>Hospital Discharge Status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MtDCStat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4220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228101"/>
                  </a:ext>
                </a:extLst>
              </a:tr>
              <a:tr h="824826">
                <a:tc>
                  <a:txBody>
                    <a:bodyPr/>
                    <a:lstStyle/>
                    <a:p>
                      <a:pPr algn="ctr" fontAlgn="ctr">
                        <a:buNone/>
                      </a:pPr>
                      <a:r>
                        <a:rPr lang="en-US" sz="1100" b="0" i="0" u="none" strike="noStrike">
                          <a:solidFill>
                            <a:srgbClr val="000000"/>
                          </a:solidFill>
                          <a:effectLst/>
                          <a:latin typeface="Calibri" panose="020F0502020204030204" pitchFamily="34" charset="0"/>
                        </a:rPr>
                        <a:t>Status 30 Days After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Mt30Stat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4310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5898267"/>
                  </a:ext>
                </a:extLst>
              </a:tr>
            </a:tbl>
          </a:graphicData>
        </a:graphic>
      </p:graphicFrame>
    </p:spTree>
    <p:extLst>
      <p:ext uri="{BB962C8B-B14F-4D97-AF65-F5344CB8AC3E}">
        <p14:creationId xmlns:p14="http://schemas.microsoft.com/office/powerpoint/2010/main" val="330487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7670E-D67D-E456-2E2B-D5EE653F81B4}"/>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AEE425F4-DFCA-9C25-1FC1-E2B904DD4CC6}"/>
              </a:ext>
            </a:extLst>
          </p:cNvPr>
          <p:cNvSpPr>
            <a:spLocks noGrp="1"/>
          </p:cNvSpPr>
          <p:nvPr>
            <p:ph idx="1"/>
          </p:nvPr>
        </p:nvSpPr>
        <p:spPr/>
        <p:txBody>
          <a:bodyPr>
            <a:normAutofit/>
          </a:bodyPr>
          <a:lstStyle/>
          <a:p>
            <a:pPr marL="220980" marR="0">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V</a:t>
            </a:r>
            <a:r>
              <a:rPr lang="en-US" sz="2800" b="1" dirty="0">
                <a:effectLst/>
                <a:latin typeface="Calibri" panose="020F0502020204030204" pitchFamily="34" charset="0"/>
                <a:ea typeface="Calibri" panose="020F0502020204030204" pitchFamily="34" charset="0"/>
                <a:cs typeface="Times New Roman" panose="02020603050405020304" pitchFamily="18" charset="0"/>
              </a:rPr>
              <a:t>erification of post-procedure status </a:t>
            </a:r>
            <a:r>
              <a:rPr lang="en-US" dirty="0">
                <a:latin typeface="Calibri" panose="020F0502020204030204" pitchFamily="34" charset="0"/>
                <a:ea typeface="Calibri" panose="020F0502020204030204" pitchFamily="34" charset="0"/>
                <a:cs typeface="Times New Roman" panose="02020603050405020304" pitchFamily="18" charset="0"/>
              </a:rPr>
              <a:t>for 30-day mortality </a:t>
            </a:r>
            <a:r>
              <a:rPr lang="en-US" sz="2800" dirty="0">
                <a:effectLst/>
                <a:latin typeface="Calibri" panose="020F0502020204030204" pitchFamily="34" charset="0"/>
                <a:ea typeface="Calibri" panose="020F0502020204030204" pitchFamily="34" charset="0"/>
                <a:cs typeface="Times New Roman" panose="02020603050405020304" pitchFamily="18" charset="0"/>
              </a:rPr>
              <a:t>is required to be submitted to the audit company. This includes any tracking logs, electronic health records, or other documentation to support coding of those variables listed in Appendix D. </a:t>
            </a: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100.0% accuracy is defined as meeting expectations </a:t>
            </a: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99.9% or less for accuracy is defined as not meeting expectations and will require re-audit within two years</a:t>
            </a:r>
          </a:p>
          <a:p>
            <a:endParaRPr lang="en-US" dirty="0"/>
          </a:p>
        </p:txBody>
      </p:sp>
    </p:spTree>
    <p:extLst>
      <p:ext uri="{BB962C8B-B14F-4D97-AF65-F5344CB8AC3E}">
        <p14:creationId xmlns:p14="http://schemas.microsoft.com/office/powerpoint/2010/main" val="167815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907F5-962A-D8DA-A991-9261ABFA1EA5}"/>
              </a:ext>
            </a:extLst>
          </p:cNvPr>
          <p:cNvSpPr>
            <a:spLocks noGrp="1"/>
          </p:cNvSpPr>
          <p:nvPr>
            <p:ph type="title"/>
          </p:nvPr>
        </p:nvSpPr>
        <p:spPr/>
        <p:txBody>
          <a:bodyPr/>
          <a:lstStyle/>
          <a:p>
            <a:r>
              <a:rPr lang="en-US" dirty="0"/>
              <a:t>Purpose of the Audit</a:t>
            </a:r>
          </a:p>
        </p:txBody>
      </p:sp>
      <p:sp>
        <p:nvSpPr>
          <p:cNvPr id="3" name="Content Placeholder 2">
            <a:extLst>
              <a:ext uri="{FF2B5EF4-FFF2-40B4-BE49-F238E27FC236}">
                <a16:creationId xmlns:a16="http://schemas.microsoft.com/office/drawing/2014/main" id="{5811E7FF-9CD5-6975-ACC9-B24DFFABF31B}"/>
              </a:ext>
            </a:extLst>
          </p:cNvPr>
          <p:cNvSpPr>
            <a:spLocks noGrp="1"/>
          </p:cNvSpPr>
          <p:nvPr>
            <p:ph sz="half" idx="1"/>
          </p:nvPr>
        </p:nvSpPr>
        <p:spPr/>
        <p:txBody>
          <a:bodyPr>
            <a:normAutofit/>
          </a:bodyPr>
          <a:lstStyle/>
          <a:p>
            <a:r>
              <a:rPr lang="en-US" dirty="0"/>
              <a:t>To assure that the data collected at facilities are valid, therefore attesting to the integrity of the STS General Thoracic Surgery Database</a:t>
            </a:r>
          </a:p>
          <a:p>
            <a:r>
              <a:rPr lang="en-US" dirty="0"/>
              <a:t>To examine the accuracy, consistency, and completeness of data </a:t>
            </a:r>
          </a:p>
          <a:p>
            <a:r>
              <a:rPr lang="en-US" dirty="0"/>
              <a:t>To provide education to the sites</a:t>
            </a:r>
          </a:p>
        </p:txBody>
      </p:sp>
      <p:sp>
        <p:nvSpPr>
          <p:cNvPr id="4" name="Content Placeholder 3">
            <a:extLst>
              <a:ext uri="{FF2B5EF4-FFF2-40B4-BE49-F238E27FC236}">
                <a16:creationId xmlns:a16="http://schemas.microsoft.com/office/drawing/2014/main" id="{F5D01244-4331-A43F-CA3F-A2EF1BFFCD79}"/>
              </a:ext>
            </a:extLst>
          </p:cNvPr>
          <p:cNvSpPr>
            <a:spLocks noGrp="1"/>
          </p:cNvSpPr>
          <p:nvPr>
            <p:ph sz="half" idx="2"/>
          </p:nvPr>
        </p:nvSpPr>
        <p:spPr/>
        <p:txBody>
          <a:bodyPr>
            <a:normAutofit/>
          </a:bodyPr>
          <a:lstStyle/>
          <a:p>
            <a:r>
              <a:rPr lang="en-US" dirty="0"/>
              <a:t>Affords an opportunity to identify variability in data collection so STS can share best practices, improve data definitions, and enhance training manuals and other educational offerings</a:t>
            </a:r>
          </a:p>
          <a:p>
            <a:r>
              <a:rPr lang="en-US" dirty="0"/>
              <a:t>Audit results drive education for our webinars and content provided at AQO </a:t>
            </a:r>
          </a:p>
        </p:txBody>
      </p:sp>
    </p:spTree>
    <p:extLst>
      <p:ext uri="{BB962C8B-B14F-4D97-AF65-F5344CB8AC3E}">
        <p14:creationId xmlns:p14="http://schemas.microsoft.com/office/powerpoint/2010/main" val="2615609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DD0D74-42C0-C8F7-0132-3D1EDFDF3B2D}"/>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Verification of Post-Procedure Status </a:t>
            </a:r>
          </a:p>
        </p:txBody>
      </p:sp>
      <p:graphicFrame>
        <p:nvGraphicFramePr>
          <p:cNvPr id="5" name="Table 4">
            <a:extLst>
              <a:ext uri="{FF2B5EF4-FFF2-40B4-BE49-F238E27FC236}">
                <a16:creationId xmlns:a16="http://schemas.microsoft.com/office/drawing/2014/main" id="{66EF963C-419D-7A59-7B86-126209A25C19}"/>
              </a:ext>
            </a:extLst>
          </p:cNvPr>
          <p:cNvGraphicFramePr>
            <a:graphicFrameLocks noGrp="1"/>
          </p:cNvGraphicFramePr>
          <p:nvPr>
            <p:extLst>
              <p:ext uri="{D42A27DB-BD31-4B8C-83A1-F6EECF244321}">
                <p14:modId xmlns:p14="http://schemas.microsoft.com/office/powerpoint/2010/main" val="3549322298"/>
              </p:ext>
            </p:extLst>
          </p:nvPr>
        </p:nvGraphicFramePr>
        <p:xfrm>
          <a:off x="3352800" y="2673220"/>
          <a:ext cx="5486400" cy="1511560"/>
        </p:xfrm>
        <a:graphic>
          <a:graphicData uri="http://schemas.openxmlformats.org/drawingml/2006/table">
            <a:tbl>
              <a:tblPr/>
              <a:tblGrid>
                <a:gridCol w="1993450">
                  <a:extLst>
                    <a:ext uri="{9D8B030D-6E8A-4147-A177-3AD203B41FA5}">
                      <a16:colId xmlns:a16="http://schemas.microsoft.com/office/drawing/2014/main" val="441024374"/>
                    </a:ext>
                  </a:extLst>
                </a:gridCol>
                <a:gridCol w="1746475">
                  <a:extLst>
                    <a:ext uri="{9D8B030D-6E8A-4147-A177-3AD203B41FA5}">
                      <a16:colId xmlns:a16="http://schemas.microsoft.com/office/drawing/2014/main" val="190798753"/>
                    </a:ext>
                  </a:extLst>
                </a:gridCol>
                <a:gridCol w="1746475">
                  <a:extLst>
                    <a:ext uri="{9D8B030D-6E8A-4147-A177-3AD203B41FA5}">
                      <a16:colId xmlns:a16="http://schemas.microsoft.com/office/drawing/2014/main" val="1944172272"/>
                    </a:ext>
                  </a:extLst>
                </a:gridCol>
              </a:tblGrid>
              <a:tr h="503853">
                <a:tc>
                  <a:txBody>
                    <a:bodyPr/>
                    <a:lstStyle/>
                    <a:p>
                      <a:pPr algn="ctr" fontAlgn="ctr">
                        <a:buNone/>
                      </a:pPr>
                      <a:r>
                        <a:rPr lang="en-US" sz="1100" b="0" i="0" u="none" strike="noStrike">
                          <a:solidFill>
                            <a:srgbClr val="000000"/>
                          </a:solidFill>
                          <a:effectLst/>
                          <a:latin typeface="Calibri" panose="020F0502020204030204" pitchFamily="34" charset="0"/>
                        </a:rPr>
                        <a:t>Long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0" i="0" u="none" strike="noStrike">
                          <a:solidFill>
                            <a:srgbClr val="000000"/>
                          </a:solidFill>
                          <a:effectLst/>
                          <a:latin typeface="Calibri" panose="020F0502020204030204" pitchFamily="34" charset="0"/>
                        </a:rPr>
                        <a:t>Short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0" i="0" u="none" strike="noStrike">
                          <a:solidFill>
                            <a:srgbClr val="000000"/>
                          </a:solidFill>
                          <a:effectLst/>
                          <a:latin typeface="Calibri" panose="020F0502020204030204" pitchFamily="34" charset="0"/>
                        </a:rPr>
                        <a:t>Sequence Number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7024125"/>
                  </a:ext>
                </a:extLst>
              </a:tr>
              <a:tr h="1007707">
                <a:tc>
                  <a:txBody>
                    <a:bodyPr/>
                    <a:lstStyle/>
                    <a:p>
                      <a:pPr algn="ctr" fontAlgn="ctr">
                        <a:buNone/>
                      </a:pPr>
                      <a:r>
                        <a:rPr lang="en-US" sz="1100" b="0" i="0" u="none" strike="noStrike">
                          <a:solidFill>
                            <a:srgbClr val="000000"/>
                          </a:solidFill>
                          <a:effectLst/>
                          <a:latin typeface="Calibri" panose="020F0502020204030204" pitchFamily="34" charset="0"/>
                        </a:rPr>
                        <a:t>Status 30 Days After Surgery</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Mt30Stat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4310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002727"/>
                  </a:ext>
                </a:extLst>
              </a:tr>
            </a:tbl>
          </a:graphicData>
        </a:graphic>
      </p:graphicFrame>
    </p:spTree>
    <p:extLst>
      <p:ext uri="{BB962C8B-B14F-4D97-AF65-F5344CB8AC3E}">
        <p14:creationId xmlns:p14="http://schemas.microsoft.com/office/powerpoint/2010/main" val="2401859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A10B0-D6A4-F7E7-9B3A-2F959D1AB55F}"/>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1830F8DA-2ED5-DB37-75E4-19337C03E4E9}"/>
              </a:ext>
            </a:extLst>
          </p:cNvPr>
          <p:cNvSpPr>
            <a:spLocks noGrp="1"/>
          </p:cNvSpPr>
          <p:nvPr>
            <p:ph sz="half" idx="1"/>
          </p:nvPr>
        </p:nvSpPr>
        <p:spPr/>
        <p:txBody>
          <a:bodyPr/>
          <a:lstStyle/>
          <a:p>
            <a:r>
              <a:rPr lang="en-US" dirty="0"/>
              <a:t>If your site meets expectations for the post operative events section, mortality section, post-procedure verification and overall data variables then your site will receive an audit completion certificate and the site will be removed from the audit pool for the next 3 years</a:t>
            </a:r>
          </a:p>
        </p:txBody>
      </p:sp>
      <p:sp>
        <p:nvSpPr>
          <p:cNvPr id="4" name="Content Placeholder 3">
            <a:extLst>
              <a:ext uri="{FF2B5EF4-FFF2-40B4-BE49-F238E27FC236}">
                <a16:creationId xmlns:a16="http://schemas.microsoft.com/office/drawing/2014/main" id="{F4FFC583-3B28-2845-6464-A460175C4988}"/>
              </a:ext>
            </a:extLst>
          </p:cNvPr>
          <p:cNvSpPr>
            <a:spLocks noGrp="1"/>
          </p:cNvSpPr>
          <p:nvPr>
            <p:ph sz="half" idx="2"/>
          </p:nvPr>
        </p:nvSpPr>
        <p:spPr/>
        <p:txBody>
          <a:bodyPr/>
          <a:lstStyle/>
          <a:p>
            <a:r>
              <a:rPr lang="en-US" dirty="0"/>
              <a:t>If your site does not meet expectations and requires re-audit within 2 years, your site will be selected for audit in 2 years and STS will provide further information at that time</a:t>
            </a:r>
          </a:p>
          <a:p>
            <a:r>
              <a:rPr lang="en-US" dirty="0"/>
              <a:t>If you have any questions, please contact Emily Conrad at </a:t>
            </a:r>
            <a:r>
              <a:rPr lang="en-US" dirty="0">
                <a:hlinkClick r:id="rId2"/>
              </a:rPr>
              <a:t>econrad@sts.org</a:t>
            </a:r>
            <a:r>
              <a:rPr lang="en-US" dirty="0"/>
              <a:t> </a:t>
            </a:r>
          </a:p>
        </p:txBody>
      </p:sp>
    </p:spTree>
    <p:extLst>
      <p:ext uri="{BB962C8B-B14F-4D97-AF65-F5344CB8AC3E}">
        <p14:creationId xmlns:p14="http://schemas.microsoft.com/office/powerpoint/2010/main" val="2935747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1C0D8-005F-72C8-A52F-A9F805A0358A}"/>
              </a:ext>
            </a:extLst>
          </p:cNvPr>
          <p:cNvSpPr>
            <a:spLocks noGrp="1"/>
          </p:cNvSpPr>
          <p:nvPr>
            <p:ph type="title"/>
          </p:nvPr>
        </p:nvSpPr>
        <p:spPr/>
        <p:txBody>
          <a:bodyPr/>
          <a:lstStyle/>
          <a:p>
            <a:r>
              <a:rPr lang="en-US" dirty="0"/>
              <a:t>First Steps </a:t>
            </a:r>
          </a:p>
        </p:txBody>
      </p:sp>
      <p:sp>
        <p:nvSpPr>
          <p:cNvPr id="3" name="Content Placeholder 2">
            <a:extLst>
              <a:ext uri="{FF2B5EF4-FFF2-40B4-BE49-F238E27FC236}">
                <a16:creationId xmlns:a16="http://schemas.microsoft.com/office/drawing/2014/main" id="{F774B617-2C5E-F650-D578-EB3A8D32956E}"/>
              </a:ext>
            </a:extLst>
          </p:cNvPr>
          <p:cNvSpPr>
            <a:spLocks noGrp="1"/>
          </p:cNvSpPr>
          <p:nvPr>
            <p:ph idx="1"/>
          </p:nvPr>
        </p:nvSpPr>
        <p:spPr/>
        <p:txBody>
          <a:bodyPr/>
          <a:lstStyle/>
          <a:p>
            <a:pPr marL="342900" marR="0" lvl="0" indent="-342900">
              <a:spcBef>
                <a:spcPts val="0"/>
              </a:spcBef>
              <a:spcAft>
                <a:spcPts val="0"/>
              </a:spcAft>
              <a:buFont typeface="Symbol" panose="05050102010706020507" pitchFamily="18" charset="2"/>
              <a:buChar char=""/>
              <a:tabLst>
                <a:tab pos="457200" algn="l"/>
              </a:tabLst>
            </a:pPr>
            <a:r>
              <a:rPr lang="en-US" dirty="0"/>
              <a:t>A link to the </a:t>
            </a:r>
            <a:r>
              <a:rPr lang="en-US" sz="28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2"/>
              </a:rPr>
              <a:t>STS GTSD Data Collection Questionnaire</a:t>
            </a:r>
            <a:r>
              <a:rPr lang="en-US" sz="28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effectLst/>
                <a:latin typeface="Calibri" panose="020F0502020204030204" pitchFamily="34" charset="0"/>
                <a:ea typeface="Times New Roman" panose="02020603050405020304" pitchFamily="18" charset="0"/>
              </a:rPr>
              <a:t>is in the audit notification letter that was sent to the </a:t>
            </a:r>
            <a:r>
              <a:rPr lang="en-US" dirty="0">
                <a:latin typeface="Calibri" panose="020F0502020204030204" pitchFamily="34" charset="0"/>
                <a:ea typeface="Times New Roman" panose="02020603050405020304" pitchFamily="18" charset="0"/>
              </a:rPr>
              <a:t>Primary Data and File Contact </a:t>
            </a:r>
            <a:r>
              <a:rPr lang="en-US" sz="2800" dirty="0">
                <a:effectLst/>
                <a:latin typeface="Calibri" panose="020F0502020204030204" pitchFamily="34" charset="0"/>
                <a:ea typeface="Times New Roman" panose="02020603050405020304" pitchFamily="18" charset="0"/>
              </a:rPr>
              <a:t>and Surgeon Representative for your site. </a:t>
            </a:r>
          </a:p>
          <a:p>
            <a:pPr marL="342900" marR="0" lvl="0" indent="-342900">
              <a:spcBef>
                <a:spcPts val="0"/>
              </a:spcBef>
              <a:spcAft>
                <a:spcPts val="0"/>
              </a:spcAft>
              <a:buFont typeface="Symbol" panose="05050102010706020507" pitchFamily="18" charset="2"/>
              <a:buChar char=""/>
              <a:tabLst>
                <a:tab pos="457200" algn="l"/>
              </a:tabLst>
            </a:pPr>
            <a:r>
              <a:rPr lang="en-US" dirty="0">
                <a:latin typeface="Calibri" panose="020F0502020204030204" pitchFamily="34" charset="0"/>
                <a:ea typeface="Times New Roman" panose="02020603050405020304" pitchFamily="18" charset="0"/>
                <a:cs typeface="Times New Roman" panose="02020603050405020304" pitchFamily="18" charset="0"/>
              </a:rPr>
              <a:t>Fill out this questionnaire and provide the lead contact for the audit </a:t>
            </a:r>
          </a:p>
          <a:p>
            <a:pPr marL="342900" marR="0" lvl="0" indent="-342900">
              <a:spcBef>
                <a:spcPts val="0"/>
              </a:spcBef>
              <a:spcAft>
                <a:spcPts val="0"/>
              </a:spcAft>
              <a:buFont typeface="Symbol" panose="05050102010706020507" pitchFamily="18" charset="2"/>
              <a:buChar char=""/>
              <a:tabLst>
                <a:tab pos="457200" algn="l"/>
              </a:tabLst>
            </a:pPr>
            <a:r>
              <a:rPr lang="en-US" dirty="0">
                <a:latin typeface="Calibri" panose="020F0502020204030204" pitchFamily="34" charset="0"/>
                <a:ea typeface="Times New Roman" panose="02020603050405020304" pitchFamily="18" charset="0"/>
                <a:cs typeface="Times New Roman" panose="02020603050405020304" pitchFamily="18" charset="0"/>
              </a:rPr>
              <a:t>HMS staff will take over from there…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823324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70E90-C161-22A8-10C6-78F7468284B6}"/>
              </a:ext>
            </a:extLst>
          </p:cNvPr>
          <p:cNvSpPr>
            <a:spLocks noGrp="1"/>
          </p:cNvSpPr>
          <p:nvPr>
            <p:ph type="title"/>
          </p:nvPr>
        </p:nvSpPr>
        <p:spPr/>
        <p:txBody>
          <a:bodyPr/>
          <a:lstStyle/>
          <a:p>
            <a:r>
              <a:rPr lang="en-US"/>
              <a:t>Audit Process and Timeline</a:t>
            </a:r>
          </a:p>
        </p:txBody>
      </p:sp>
      <p:sp>
        <p:nvSpPr>
          <p:cNvPr id="3" name="Content Placeholder 2">
            <a:extLst>
              <a:ext uri="{FF2B5EF4-FFF2-40B4-BE49-F238E27FC236}">
                <a16:creationId xmlns:a16="http://schemas.microsoft.com/office/drawing/2014/main" id="{44A63218-CA6D-1BD5-64B9-0348D6E85C05}"/>
              </a:ext>
            </a:extLst>
          </p:cNvPr>
          <p:cNvSpPr>
            <a:spLocks noGrp="1"/>
          </p:cNvSpPr>
          <p:nvPr>
            <p:ph idx="1"/>
          </p:nvPr>
        </p:nvSpPr>
        <p:spPr>
          <a:xfrm>
            <a:off x="838200" y="1545337"/>
            <a:ext cx="10515600" cy="4480560"/>
          </a:xfrm>
        </p:spPr>
        <p:txBody>
          <a:bodyPr>
            <a:normAutofit fontScale="92500" lnSpcReduction="10000"/>
          </a:bodyPr>
          <a:lstStyle/>
          <a:p>
            <a:pPr marL="457200" indent="-457200">
              <a:buFont typeface="+mj-lt"/>
              <a:buAutoNum type="arabicPeriod"/>
              <a:tabLst>
                <a:tab pos="3317875" algn="l"/>
              </a:tabLst>
            </a:pPr>
            <a:r>
              <a:rPr lang="en-US" b="1" dirty="0"/>
              <a:t>Audit Request Email</a:t>
            </a:r>
            <a:r>
              <a:rPr lang="en-US" dirty="0"/>
              <a:t>- within 10 days of STS GTSD Data Questionnaire Response</a:t>
            </a:r>
          </a:p>
          <a:p>
            <a:pPr marL="457200" indent="-457200">
              <a:buFont typeface="+mj-lt"/>
              <a:buAutoNum type="arabicPeriod"/>
              <a:tabLst>
                <a:tab pos="3317875" algn="l"/>
              </a:tabLst>
            </a:pPr>
            <a:r>
              <a:rPr lang="en-US" b="1" dirty="0"/>
              <a:t>Documentation Due Date</a:t>
            </a:r>
            <a:r>
              <a:rPr lang="en-US" dirty="0"/>
              <a:t>-</a:t>
            </a:r>
            <a:r>
              <a:rPr lang="en-US" b="1" dirty="0"/>
              <a:t> </a:t>
            </a:r>
            <a:r>
              <a:rPr lang="en-US" dirty="0"/>
              <a:t>30 business days from Audit Request Email</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tab pos="3317875" algn="l"/>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**Extensions will be limited to extreme circumstances</a:t>
            </a:r>
            <a:endParaRPr lang="en-US" dirty="0"/>
          </a:p>
          <a:p>
            <a:pPr marL="457200" indent="-457200">
              <a:buFont typeface="+mj-lt"/>
              <a:buAutoNum type="arabicPeriod"/>
              <a:tabLst>
                <a:tab pos="3317875" algn="l"/>
              </a:tabLst>
            </a:pPr>
            <a:r>
              <a:rPr lang="en-US" b="1" dirty="0"/>
              <a:t>Review Period</a:t>
            </a:r>
            <a:r>
              <a:rPr lang="en-US" dirty="0"/>
              <a:t>- 2-3 months from documentation submission</a:t>
            </a:r>
          </a:p>
          <a:p>
            <a:pPr marL="457200" indent="-457200">
              <a:buFont typeface="+mj-lt"/>
              <a:buAutoNum type="arabicPeriod"/>
              <a:tabLst>
                <a:tab pos="3317875" algn="l"/>
              </a:tabLst>
            </a:pPr>
            <a:r>
              <a:rPr lang="en-US" b="1" dirty="0"/>
              <a:t>Interim Mismatch Report Issued</a:t>
            </a:r>
            <a:r>
              <a:rPr lang="en-US" dirty="0"/>
              <a:t>- upon review period completion</a:t>
            </a:r>
          </a:p>
          <a:p>
            <a:pPr marL="457200" indent="-457200">
              <a:buFont typeface="+mj-lt"/>
              <a:buAutoNum type="arabicPeriod"/>
              <a:tabLst>
                <a:tab pos="3317875" algn="l"/>
              </a:tabLst>
            </a:pPr>
            <a:r>
              <a:rPr lang="en-US" b="1" dirty="0"/>
              <a:t>Interim Mismatch Report Response</a:t>
            </a:r>
            <a:r>
              <a:rPr lang="en-US" dirty="0"/>
              <a:t>- response due 5 business days after site receives Interim Mismatch Report </a:t>
            </a:r>
          </a:p>
          <a:p>
            <a:pPr marL="457200" indent="-457200">
              <a:buFont typeface="+mj-lt"/>
              <a:buAutoNum type="arabicPeriod"/>
              <a:tabLst>
                <a:tab pos="3317875" algn="l"/>
              </a:tabLst>
            </a:pPr>
            <a:r>
              <a:rPr lang="en-US" b="1" dirty="0"/>
              <a:t>Adjudication</a:t>
            </a:r>
            <a:r>
              <a:rPr lang="en-US" dirty="0"/>
              <a:t>- upon receipt of Interim Mismatch Report response</a:t>
            </a:r>
            <a:endParaRPr lang="en-US" b="1" dirty="0"/>
          </a:p>
          <a:p>
            <a:pPr marL="457200" indent="-457200">
              <a:buFont typeface="+mj-lt"/>
              <a:buAutoNum type="arabicPeriod"/>
              <a:tabLst>
                <a:tab pos="3317875" algn="l"/>
              </a:tabLst>
            </a:pPr>
            <a:r>
              <a:rPr lang="en-US" b="1" dirty="0"/>
              <a:t>Final Reporting</a:t>
            </a:r>
            <a:r>
              <a:rPr lang="en-US" dirty="0"/>
              <a:t>- sent by STS to Site Administrator and Physician Representative</a:t>
            </a:r>
          </a:p>
          <a:p>
            <a:pPr marL="0" indent="0">
              <a:buNone/>
            </a:pPr>
            <a:endParaRPr lang="en-US" dirty="0"/>
          </a:p>
        </p:txBody>
      </p:sp>
    </p:spTree>
    <p:extLst>
      <p:ext uri="{BB962C8B-B14F-4D97-AF65-F5344CB8AC3E}">
        <p14:creationId xmlns:p14="http://schemas.microsoft.com/office/powerpoint/2010/main" val="2160435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E154A-7894-5469-E43D-048212460F28}"/>
              </a:ext>
            </a:extLst>
          </p:cNvPr>
          <p:cNvSpPr>
            <a:spLocks noGrp="1"/>
          </p:cNvSpPr>
          <p:nvPr>
            <p:ph type="title"/>
          </p:nvPr>
        </p:nvSpPr>
        <p:spPr/>
        <p:txBody>
          <a:bodyPr/>
          <a:lstStyle/>
          <a:p>
            <a:r>
              <a:rPr lang="en-US"/>
              <a:t>Audit Request Email</a:t>
            </a:r>
          </a:p>
        </p:txBody>
      </p:sp>
      <p:sp>
        <p:nvSpPr>
          <p:cNvPr id="3" name="Content Placeholder 2">
            <a:extLst>
              <a:ext uri="{FF2B5EF4-FFF2-40B4-BE49-F238E27FC236}">
                <a16:creationId xmlns:a16="http://schemas.microsoft.com/office/drawing/2014/main" id="{F1EC5EDD-C48D-4E41-150F-6989E248FD17}"/>
              </a:ext>
            </a:extLst>
          </p:cNvPr>
          <p:cNvSpPr>
            <a:spLocks noGrp="1"/>
          </p:cNvSpPr>
          <p:nvPr>
            <p:ph idx="1"/>
          </p:nvPr>
        </p:nvSpPr>
        <p:spPr/>
        <p:txBody>
          <a:bodyPr/>
          <a:lstStyle/>
          <a:p>
            <a:r>
              <a:rPr lang="en-US" dirty="0"/>
              <a:t>Within 10 business days of your submission of the STS GTSD Data Collection Questionnaire, the contact(s) provided will receive a request email from the STS Mailbox (</a:t>
            </a:r>
            <a:r>
              <a:rPr lang="en-US" dirty="0">
                <a:hlinkClick r:id="rId2"/>
              </a:rPr>
              <a:t>STS@hcmsllc.com</a:t>
            </a:r>
            <a:r>
              <a:rPr lang="en-US" dirty="0"/>
              <a:t>). </a:t>
            </a:r>
          </a:p>
          <a:p>
            <a:r>
              <a:rPr lang="en-US" dirty="0"/>
              <a:t>This Audit Request Email will contain information about the audit and any deadlines. </a:t>
            </a:r>
          </a:p>
          <a:p>
            <a:pPr lvl="1"/>
            <a:r>
              <a:rPr lang="en-US" dirty="0"/>
              <a:t>The email will include a link to download:</a:t>
            </a:r>
          </a:p>
          <a:p>
            <a:pPr lvl="2"/>
            <a:r>
              <a:rPr lang="en-US" dirty="0"/>
              <a:t>The case sample for your site</a:t>
            </a:r>
          </a:p>
          <a:p>
            <a:pPr lvl="2"/>
            <a:r>
              <a:rPr lang="en-US" dirty="0"/>
              <a:t>The list of variables to be audited</a:t>
            </a:r>
          </a:p>
          <a:p>
            <a:pPr lvl="2"/>
            <a:r>
              <a:rPr lang="en-US" dirty="0"/>
              <a:t>Document Submission Process Instructions</a:t>
            </a:r>
          </a:p>
          <a:p>
            <a:endParaRPr lang="en-US" dirty="0"/>
          </a:p>
        </p:txBody>
      </p:sp>
    </p:spTree>
    <p:extLst>
      <p:ext uri="{BB962C8B-B14F-4D97-AF65-F5344CB8AC3E}">
        <p14:creationId xmlns:p14="http://schemas.microsoft.com/office/powerpoint/2010/main" val="3232234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ADDE3-3DD0-6A00-06C3-76A20D6EC326}"/>
              </a:ext>
            </a:extLst>
          </p:cNvPr>
          <p:cNvSpPr>
            <a:spLocks noGrp="1"/>
          </p:cNvSpPr>
          <p:nvPr>
            <p:ph type="title"/>
          </p:nvPr>
        </p:nvSpPr>
        <p:spPr/>
        <p:txBody>
          <a:bodyPr/>
          <a:lstStyle/>
          <a:p>
            <a:r>
              <a:rPr lang="en-US"/>
              <a:t>Documentation Collection</a:t>
            </a:r>
          </a:p>
        </p:txBody>
      </p:sp>
      <p:sp>
        <p:nvSpPr>
          <p:cNvPr id="3" name="Content Placeholder 2">
            <a:extLst>
              <a:ext uri="{FF2B5EF4-FFF2-40B4-BE49-F238E27FC236}">
                <a16:creationId xmlns:a16="http://schemas.microsoft.com/office/drawing/2014/main" id="{81D18718-B559-D52C-7224-76A017B768BF}"/>
              </a:ext>
            </a:extLst>
          </p:cNvPr>
          <p:cNvSpPr>
            <a:spLocks noGrp="1"/>
          </p:cNvSpPr>
          <p:nvPr>
            <p:ph idx="1"/>
          </p:nvPr>
        </p:nvSpPr>
        <p:spPr/>
        <p:txBody>
          <a:bodyPr>
            <a:normAutofit/>
          </a:bodyPr>
          <a:lstStyle/>
          <a:p>
            <a:r>
              <a:rPr lang="en-US" dirty="0"/>
              <a:t>Documentation should be submitted in PDF format.</a:t>
            </a:r>
          </a:p>
          <a:p>
            <a:r>
              <a:rPr lang="en-US" dirty="0"/>
              <a:t>One PDF file for each case.</a:t>
            </a:r>
          </a:p>
          <a:p>
            <a:r>
              <a:rPr lang="en-US" dirty="0"/>
              <a:t>Bookmarks or other electronic flags must be used to identify each section of the record. </a:t>
            </a:r>
          </a:p>
          <a:p>
            <a:r>
              <a:rPr lang="en-US" dirty="0"/>
              <a:t>Use the file naming conventions provided (PDF File Name for Submission column).</a:t>
            </a:r>
          </a:p>
          <a:p>
            <a:r>
              <a:rPr lang="en-US" dirty="0"/>
              <a:t>All cases can be zipped into one zip file for submission. </a:t>
            </a:r>
          </a:p>
          <a:p>
            <a:r>
              <a:rPr lang="en-US" dirty="0"/>
              <a:t>Additional information will be provided in your Document Submission Process instructions.</a:t>
            </a:r>
          </a:p>
          <a:p>
            <a:endParaRPr lang="en-US" dirty="0"/>
          </a:p>
        </p:txBody>
      </p:sp>
    </p:spTree>
    <p:extLst>
      <p:ext uri="{BB962C8B-B14F-4D97-AF65-F5344CB8AC3E}">
        <p14:creationId xmlns:p14="http://schemas.microsoft.com/office/powerpoint/2010/main" val="2543092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D64A-9A24-2196-385C-64F35AD49818}"/>
              </a:ext>
            </a:extLst>
          </p:cNvPr>
          <p:cNvSpPr>
            <a:spLocks noGrp="1"/>
          </p:cNvSpPr>
          <p:nvPr>
            <p:ph type="title"/>
          </p:nvPr>
        </p:nvSpPr>
        <p:spPr/>
        <p:txBody>
          <a:bodyPr/>
          <a:lstStyle/>
          <a:p>
            <a:r>
              <a:rPr lang="en-US" dirty="0"/>
              <a:t>Documents Requested</a:t>
            </a:r>
          </a:p>
        </p:txBody>
      </p:sp>
      <p:sp>
        <p:nvSpPr>
          <p:cNvPr id="3" name="Content Placeholder 2">
            <a:extLst>
              <a:ext uri="{FF2B5EF4-FFF2-40B4-BE49-F238E27FC236}">
                <a16:creationId xmlns:a16="http://schemas.microsoft.com/office/drawing/2014/main" id="{0F60CBF3-C9A3-C073-09BE-F6839B421C15}"/>
              </a:ext>
            </a:extLst>
          </p:cNvPr>
          <p:cNvSpPr>
            <a:spLocks noGrp="1"/>
          </p:cNvSpPr>
          <p:nvPr>
            <p:ph idx="1"/>
          </p:nvPr>
        </p:nvSpPr>
        <p:spPr/>
        <p:txBody>
          <a:bodyPr/>
          <a:lstStyle/>
          <a:p>
            <a:r>
              <a:rPr lang="en-US" dirty="0"/>
              <a:t>A list of audited variables will be provided.</a:t>
            </a:r>
          </a:p>
          <a:p>
            <a:r>
              <a:rPr lang="en-US" dirty="0"/>
              <a:t>Submitted documentation should correspond with the sources you used when entering data into the STS GTSD.</a:t>
            </a:r>
          </a:p>
          <a:p>
            <a:r>
              <a:rPr lang="en-US" dirty="0"/>
              <a:t>Example source documentation is included with the audited variables list.</a:t>
            </a:r>
          </a:p>
        </p:txBody>
      </p:sp>
    </p:spTree>
    <p:extLst>
      <p:ext uri="{BB962C8B-B14F-4D97-AF65-F5344CB8AC3E}">
        <p14:creationId xmlns:p14="http://schemas.microsoft.com/office/powerpoint/2010/main" val="1890314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BC654-FCF3-9877-EEBB-D61B023063B6}"/>
              </a:ext>
            </a:extLst>
          </p:cNvPr>
          <p:cNvSpPr>
            <a:spLocks noGrp="1"/>
          </p:cNvSpPr>
          <p:nvPr>
            <p:ph type="title"/>
          </p:nvPr>
        </p:nvSpPr>
        <p:spPr/>
        <p:txBody>
          <a:bodyPr/>
          <a:lstStyle/>
          <a:p>
            <a:r>
              <a:rPr lang="en-US" dirty="0"/>
              <a:t>OR Log Template</a:t>
            </a:r>
          </a:p>
        </p:txBody>
      </p:sp>
      <p:sp>
        <p:nvSpPr>
          <p:cNvPr id="9" name="Content Placeholder 8">
            <a:extLst>
              <a:ext uri="{FF2B5EF4-FFF2-40B4-BE49-F238E27FC236}">
                <a16:creationId xmlns:a16="http://schemas.microsoft.com/office/drawing/2014/main" id="{EAA571AB-0A5D-690A-2CFE-A043E1843150}"/>
              </a:ext>
            </a:extLst>
          </p:cNvPr>
          <p:cNvSpPr>
            <a:spLocks noGrp="1"/>
          </p:cNvSpPr>
          <p:nvPr>
            <p:ph idx="1"/>
          </p:nvPr>
        </p:nvSpPr>
        <p:spPr>
          <a:xfrm>
            <a:off x="838200" y="1581374"/>
            <a:ext cx="10515600" cy="4595589"/>
          </a:xfrm>
        </p:spPr>
        <p:txBody>
          <a:bodyPr/>
          <a:lstStyle/>
          <a:p>
            <a:r>
              <a:rPr lang="en-US" dirty="0"/>
              <a:t>A standardized template will be provided to submit all STS-reportable lung cancer and esophageal cancer procedures performed between January 1, 2025, and December 31, 2025.</a:t>
            </a:r>
          </a:p>
          <a:p>
            <a:r>
              <a:rPr lang="en-US" dirty="0"/>
              <a:t>Submit the completed template in Excel format; do not PDF.</a:t>
            </a:r>
          </a:p>
          <a:p>
            <a:r>
              <a:rPr lang="en-US" dirty="0"/>
              <a:t>Only the provided template should be used; alternate formats will not be accepted. </a:t>
            </a:r>
          </a:p>
        </p:txBody>
      </p:sp>
    </p:spTree>
    <p:extLst>
      <p:ext uri="{BB962C8B-B14F-4D97-AF65-F5344CB8AC3E}">
        <p14:creationId xmlns:p14="http://schemas.microsoft.com/office/powerpoint/2010/main" val="28140453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62D2B-C5B0-805C-8D0C-128D1E0B119A}"/>
              </a:ext>
            </a:extLst>
          </p:cNvPr>
          <p:cNvSpPr>
            <a:spLocks noGrp="1"/>
          </p:cNvSpPr>
          <p:nvPr>
            <p:ph type="title"/>
          </p:nvPr>
        </p:nvSpPr>
        <p:spPr/>
        <p:txBody>
          <a:bodyPr/>
          <a:lstStyle/>
          <a:p>
            <a:r>
              <a:rPr lang="en-US"/>
              <a:t>Document Collection: Bookmarking</a:t>
            </a:r>
          </a:p>
        </p:txBody>
      </p:sp>
      <p:pic>
        <p:nvPicPr>
          <p:cNvPr id="7" name="Content Placeholder 6">
            <a:extLst>
              <a:ext uri="{FF2B5EF4-FFF2-40B4-BE49-F238E27FC236}">
                <a16:creationId xmlns:a16="http://schemas.microsoft.com/office/drawing/2014/main" id="{1D600198-7196-E27C-397A-06F4C1175B1F}"/>
              </a:ext>
            </a:extLst>
          </p:cNvPr>
          <p:cNvPicPr>
            <a:picLocks noGrp="1" noChangeAspect="1"/>
          </p:cNvPicPr>
          <p:nvPr>
            <p:ph idx="1"/>
          </p:nvPr>
        </p:nvPicPr>
        <p:blipFill>
          <a:blip r:embed="rId2"/>
          <a:stretch>
            <a:fillRect/>
          </a:stretch>
        </p:blipFill>
        <p:spPr>
          <a:xfrm>
            <a:off x="3755258" y="1316472"/>
            <a:ext cx="4681483" cy="4982129"/>
          </a:xfrm>
          <a:prstGeom prst="rect">
            <a:avLst/>
          </a:prstGeom>
        </p:spPr>
      </p:pic>
    </p:spTree>
    <p:extLst>
      <p:ext uri="{BB962C8B-B14F-4D97-AF65-F5344CB8AC3E}">
        <p14:creationId xmlns:p14="http://schemas.microsoft.com/office/powerpoint/2010/main" val="1779106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63B77-7EA0-C382-2ED6-8F3A4877BED2}"/>
              </a:ext>
            </a:extLst>
          </p:cNvPr>
          <p:cNvSpPr>
            <a:spLocks noGrp="1"/>
          </p:cNvSpPr>
          <p:nvPr>
            <p:ph type="title"/>
          </p:nvPr>
        </p:nvSpPr>
        <p:spPr>
          <a:xfrm>
            <a:off x="952500" y="2184400"/>
            <a:ext cx="10515600" cy="1325563"/>
          </a:xfrm>
        </p:spPr>
        <p:txBody>
          <a:bodyPr/>
          <a:lstStyle/>
          <a:p>
            <a:pPr algn="ctr"/>
            <a:r>
              <a:rPr lang="en-US"/>
              <a:t>Documentation Collection:</a:t>
            </a:r>
            <a:br>
              <a:rPr lang="en-US"/>
            </a:br>
            <a:r>
              <a:rPr lang="en-US"/>
              <a:t>Bookmarking Demo</a:t>
            </a:r>
          </a:p>
        </p:txBody>
      </p:sp>
    </p:spTree>
    <p:extLst>
      <p:ext uri="{BB962C8B-B14F-4D97-AF65-F5344CB8AC3E}">
        <p14:creationId xmlns:p14="http://schemas.microsoft.com/office/powerpoint/2010/main" val="211139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9DFA1-079D-0530-98F6-F0157A62BF8C}"/>
              </a:ext>
            </a:extLst>
          </p:cNvPr>
          <p:cNvSpPr>
            <a:spLocks noGrp="1"/>
          </p:cNvSpPr>
          <p:nvPr>
            <p:ph type="title"/>
          </p:nvPr>
        </p:nvSpPr>
        <p:spPr/>
        <p:txBody>
          <a:bodyPr/>
          <a:lstStyle/>
          <a:p>
            <a:r>
              <a:rPr lang="en-US" dirty="0"/>
              <a:t>Site Selection for Audit </a:t>
            </a:r>
          </a:p>
        </p:txBody>
      </p:sp>
      <p:sp>
        <p:nvSpPr>
          <p:cNvPr id="3" name="Content Placeholder 2">
            <a:extLst>
              <a:ext uri="{FF2B5EF4-FFF2-40B4-BE49-F238E27FC236}">
                <a16:creationId xmlns:a16="http://schemas.microsoft.com/office/drawing/2014/main" id="{79CC9C34-86CC-C839-E3A0-9E1B627A2F39}"/>
              </a:ext>
            </a:extLst>
          </p:cNvPr>
          <p:cNvSpPr>
            <a:spLocks noGrp="1"/>
          </p:cNvSpPr>
          <p:nvPr>
            <p:ph sz="half" idx="1"/>
          </p:nvPr>
        </p:nvSpPr>
        <p:spPr/>
        <p:txBody>
          <a:bodyPr>
            <a:normAutofit lnSpcReduction="10000"/>
          </a:bodyPr>
          <a:lstStyle/>
          <a:p>
            <a:r>
              <a:rPr lang="en-US" dirty="0"/>
              <a:t>10% of participating sites are selected for audit</a:t>
            </a:r>
          </a:p>
          <a:p>
            <a:r>
              <a:rPr lang="en-US" dirty="0"/>
              <a:t>29 GTSD sites selected in 2026</a:t>
            </a:r>
          </a:p>
          <a:p>
            <a:r>
              <a:rPr lang="en-US" dirty="0"/>
              <a:t>Primary Data and File Contact and Surgeon Representative receive the audit notification via email from STS </a:t>
            </a:r>
          </a:p>
          <a:p>
            <a:pPr lvl="1"/>
            <a:r>
              <a:rPr lang="en-US" dirty="0"/>
              <a:t>These two contacts will also receive the results at the end of the audit season </a:t>
            </a:r>
          </a:p>
          <a:p>
            <a:endParaRPr lang="en-US" dirty="0"/>
          </a:p>
        </p:txBody>
      </p:sp>
      <p:sp>
        <p:nvSpPr>
          <p:cNvPr id="4" name="Content Placeholder 3">
            <a:extLst>
              <a:ext uri="{FF2B5EF4-FFF2-40B4-BE49-F238E27FC236}">
                <a16:creationId xmlns:a16="http://schemas.microsoft.com/office/drawing/2014/main" id="{DCFACB2F-7BF5-57EB-D1F3-72C93952D8FA}"/>
              </a:ext>
            </a:extLst>
          </p:cNvPr>
          <p:cNvSpPr>
            <a:spLocks noGrp="1"/>
          </p:cNvSpPr>
          <p:nvPr>
            <p:ph sz="half" idx="2"/>
          </p:nvPr>
        </p:nvSpPr>
        <p:spPr/>
        <p:txBody>
          <a:bodyPr>
            <a:normAutofit lnSpcReduction="10000"/>
          </a:bodyPr>
          <a:lstStyle/>
          <a:p>
            <a:r>
              <a:rPr lang="en-US" dirty="0"/>
              <a:t>Participating sites are removed from the audit selection pool for 3 years after completing an audit that meets expectations according to the STS National Database Audit Policy </a:t>
            </a:r>
          </a:p>
          <a:p>
            <a:pPr lvl="1"/>
            <a:r>
              <a:rPr lang="en-US" dirty="0"/>
              <a:t>STS reserves the right to utilize various methodologies, including random and targeted selection.</a:t>
            </a:r>
          </a:p>
          <a:p>
            <a:pPr lvl="1"/>
            <a:r>
              <a:rPr lang="en-US" b="0" i="0" dirty="0">
                <a:solidFill>
                  <a:srgbClr val="051115"/>
                </a:solidFill>
                <a:effectLst/>
                <a:latin typeface="Satoshi"/>
              </a:rPr>
              <a:t>Targeted or focused audits may be scheduled if requested by a participant or deemed appropriate by STS.  </a:t>
            </a:r>
            <a:r>
              <a:rPr lang="en-US" dirty="0"/>
              <a:t> </a:t>
            </a:r>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286890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1B9D7-69E5-96AC-1BBB-5DA437B26884}"/>
              </a:ext>
            </a:extLst>
          </p:cNvPr>
          <p:cNvSpPr>
            <a:spLocks noGrp="1"/>
          </p:cNvSpPr>
          <p:nvPr>
            <p:ph type="title"/>
          </p:nvPr>
        </p:nvSpPr>
        <p:spPr/>
        <p:txBody>
          <a:bodyPr/>
          <a:lstStyle/>
          <a:p>
            <a:r>
              <a:rPr lang="en-US"/>
              <a:t>Documentation Tips</a:t>
            </a:r>
          </a:p>
        </p:txBody>
      </p:sp>
      <p:sp>
        <p:nvSpPr>
          <p:cNvPr id="3" name="Content Placeholder 2">
            <a:extLst>
              <a:ext uri="{FF2B5EF4-FFF2-40B4-BE49-F238E27FC236}">
                <a16:creationId xmlns:a16="http://schemas.microsoft.com/office/drawing/2014/main" id="{2F90228C-2766-250D-3F3E-9E6AEAB6E3F4}"/>
              </a:ext>
            </a:extLst>
          </p:cNvPr>
          <p:cNvSpPr>
            <a:spLocks noGrp="1"/>
          </p:cNvSpPr>
          <p:nvPr>
            <p:ph idx="1"/>
          </p:nvPr>
        </p:nvSpPr>
        <p:spPr>
          <a:xfrm>
            <a:off x="838200" y="1426464"/>
            <a:ext cx="10515600" cy="4750499"/>
          </a:xfrm>
        </p:spPr>
        <p:txBody>
          <a:bodyPr>
            <a:normAutofit/>
          </a:bodyPr>
          <a:lstStyle/>
          <a:p>
            <a:r>
              <a:rPr lang="en-US" dirty="0">
                <a:cs typeface="Calibri"/>
              </a:rPr>
              <a:t>Submit only documentation relevant to the </a:t>
            </a:r>
            <a:r>
              <a:rPr lang="en-US">
                <a:cs typeface="Calibri"/>
              </a:rPr>
              <a:t>specific case </a:t>
            </a:r>
            <a:r>
              <a:rPr lang="en-US" dirty="0">
                <a:cs typeface="Calibri"/>
              </a:rPr>
              <a:t>— do not include the entire patient record.</a:t>
            </a:r>
          </a:p>
          <a:p>
            <a:r>
              <a:rPr lang="en-US" dirty="0">
                <a:cs typeface="Calibri"/>
              </a:rPr>
              <a:t>Screenshots or snips are acceptable as long as they include enough surrounding detail to identify the patient and encounter.</a:t>
            </a:r>
          </a:p>
          <a:p>
            <a:r>
              <a:rPr lang="en-US" dirty="0">
                <a:cs typeface="Calibri"/>
              </a:rPr>
              <a:t>All submitted documentation must include patient identifiers and encounter dates, including screenshots or snips.</a:t>
            </a:r>
          </a:p>
          <a:p>
            <a:r>
              <a:rPr lang="en-US" dirty="0">
                <a:cs typeface="Calibri"/>
              </a:rPr>
              <a:t>Missing or irrelevant documentation may lead to mismatches during the audit.</a:t>
            </a:r>
          </a:p>
          <a:p>
            <a:r>
              <a:rPr lang="en-US" dirty="0">
                <a:cs typeface="Calibri"/>
              </a:rPr>
              <a:t>Submit documentation before the due date to avoid delays from unforeseen submission issues.</a:t>
            </a:r>
          </a:p>
        </p:txBody>
      </p:sp>
    </p:spTree>
    <p:extLst>
      <p:ext uri="{BB962C8B-B14F-4D97-AF65-F5344CB8AC3E}">
        <p14:creationId xmlns:p14="http://schemas.microsoft.com/office/powerpoint/2010/main" val="3059349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CE44-6131-49F9-4C90-0E2E13FE3263}"/>
              </a:ext>
            </a:extLst>
          </p:cNvPr>
          <p:cNvSpPr>
            <a:spLocks noGrp="1"/>
          </p:cNvSpPr>
          <p:nvPr>
            <p:ph type="title"/>
          </p:nvPr>
        </p:nvSpPr>
        <p:spPr/>
        <p:txBody>
          <a:bodyPr/>
          <a:lstStyle/>
          <a:p>
            <a:r>
              <a:rPr lang="en-US"/>
              <a:t>Submission of Documentation</a:t>
            </a:r>
          </a:p>
        </p:txBody>
      </p:sp>
      <p:sp>
        <p:nvSpPr>
          <p:cNvPr id="3" name="Content Placeholder 2">
            <a:extLst>
              <a:ext uri="{FF2B5EF4-FFF2-40B4-BE49-F238E27FC236}">
                <a16:creationId xmlns:a16="http://schemas.microsoft.com/office/drawing/2014/main" id="{071FBCEC-6311-7D9B-1EA8-F247D1D21E61}"/>
              </a:ext>
            </a:extLst>
          </p:cNvPr>
          <p:cNvSpPr>
            <a:spLocks noGrp="1"/>
          </p:cNvSpPr>
          <p:nvPr>
            <p:ph idx="1"/>
          </p:nvPr>
        </p:nvSpPr>
        <p:spPr/>
        <p:txBody>
          <a:bodyPr/>
          <a:lstStyle/>
          <a:p>
            <a:r>
              <a:rPr lang="en-US" dirty="0"/>
              <a:t>Upload documents using the file submission link that will be provided in your Audit Request Email.</a:t>
            </a:r>
          </a:p>
          <a:p>
            <a:r>
              <a:rPr lang="en-US" dirty="0"/>
              <a:t>Submission is secure and encrypted.</a:t>
            </a:r>
          </a:p>
          <a:p>
            <a:r>
              <a:rPr lang="en-US" dirty="0"/>
              <a:t>Submissions will not be accepted via email.</a:t>
            </a:r>
          </a:p>
          <a:p>
            <a:r>
              <a:rPr lang="en-US" dirty="0"/>
              <a:t>If you experience any issues with submission, reach out to the STS Audit Team at </a:t>
            </a:r>
            <a:r>
              <a:rPr lang="en-US" dirty="0">
                <a:hlinkClick r:id="rId2"/>
              </a:rPr>
              <a:t>STS@hcmsllc.com</a:t>
            </a:r>
            <a:r>
              <a:rPr lang="en-US" dirty="0"/>
              <a:t>. </a:t>
            </a:r>
          </a:p>
        </p:txBody>
      </p:sp>
    </p:spTree>
    <p:extLst>
      <p:ext uri="{BB962C8B-B14F-4D97-AF65-F5344CB8AC3E}">
        <p14:creationId xmlns:p14="http://schemas.microsoft.com/office/powerpoint/2010/main" val="1027959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CDA05-68AB-E6D1-27FC-212C8D03150F}"/>
              </a:ext>
            </a:extLst>
          </p:cNvPr>
          <p:cNvSpPr>
            <a:spLocks noGrp="1"/>
          </p:cNvSpPr>
          <p:nvPr>
            <p:ph type="title"/>
          </p:nvPr>
        </p:nvSpPr>
        <p:spPr/>
        <p:txBody>
          <a:bodyPr/>
          <a:lstStyle/>
          <a:p>
            <a:r>
              <a:rPr lang="en-US" dirty="0"/>
              <a:t>Interim Mismatch Report</a:t>
            </a:r>
          </a:p>
        </p:txBody>
      </p:sp>
      <p:sp>
        <p:nvSpPr>
          <p:cNvPr id="3" name="Content Placeholder 2">
            <a:extLst>
              <a:ext uri="{FF2B5EF4-FFF2-40B4-BE49-F238E27FC236}">
                <a16:creationId xmlns:a16="http://schemas.microsoft.com/office/drawing/2014/main" id="{D369EE56-D5C8-D870-D8CF-70B30F54874F}"/>
              </a:ext>
            </a:extLst>
          </p:cNvPr>
          <p:cNvSpPr>
            <a:spLocks noGrp="1"/>
          </p:cNvSpPr>
          <p:nvPr>
            <p:ph idx="1"/>
          </p:nvPr>
        </p:nvSpPr>
        <p:spPr/>
        <p:txBody>
          <a:bodyPr/>
          <a:lstStyle/>
          <a:p>
            <a:r>
              <a:rPr lang="en-US" dirty="0"/>
              <a:t>Issued following completion of the documentation review (typically 2–3 months).</a:t>
            </a:r>
          </a:p>
          <a:p>
            <a:r>
              <a:rPr lang="en-US" dirty="0"/>
              <a:t>Provides an opportunity to submit additional documentation or clarify identified discrepancies.</a:t>
            </a:r>
          </a:p>
          <a:p>
            <a:r>
              <a:rPr lang="en-US" dirty="0"/>
              <a:t>Please return the Excel report with your responses, including comments in the designated final column.</a:t>
            </a:r>
          </a:p>
          <a:p>
            <a:r>
              <a:rPr lang="en-US" dirty="0"/>
              <a:t>If you choose not to respond, please indicate this in your reply to the original email.</a:t>
            </a:r>
          </a:p>
        </p:txBody>
      </p:sp>
    </p:spTree>
    <p:extLst>
      <p:ext uri="{BB962C8B-B14F-4D97-AF65-F5344CB8AC3E}">
        <p14:creationId xmlns:p14="http://schemas.microsoft.com/office/powerpoint/2010/main" val="4972711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B2904-D77F-1EC2-19EB-D48546FE6D10}"/>
              </a:ext>
            </a:extLst>
          </p:cNvPr>
          <p:cNvSpPr>
            <a:spLocks noGrp="1"/>
          </p:cNvSpPr>
          <p:nvPr>
            <p:ph type="title"/>
          </p:nvPr>
        </p:nvSpPr>
        <p:spPr>
          <a:xfrm>
            <a:off x="831850" y="1709739"/>
            <a:ext cx="10515600" cy="1223962"/>
          </a:xfrm>
        </p:spPr>
        <p:txBody>
          <a:bodyPr/>
          <a:lstStyle/>
          <a:p>
            <a:pPr algn="ctr"/>
            <a:r>
              <a:rPr lang="en-US"/>
              <a:t>Clinical Lead Tips</a:t>
            </a:r>
          </a:p>
        </p:txBody>
      </p:sp>
    </p:spTree>
    <p:extLst>
      <p:ext uri="{BB962C8B-B14F-4D97-AF65-F5344CB8AC3E}">
        <p14:creationId xmlns:p14="http://schemas.microsoft.com/office/powerpoint/2010/main" val="20796641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BB022B-1BDE-F0C7-CE8E-BFFC4B1740A1}"/>
              </a:ext>
            </a:extLst>
          </p:cNvPr>
          <p:cNvSpPr>
            <a:spLocks noGrp="1"/>
          </p:cNvSpPr>
          <p:nvPr>
            <p:ph type="title"/>
          </p:nvPr>
        </p:nvSpPr>
        <p:spPr/>
        <p:txBody>
          <a:bodyPr/>
          <a:lstStyle/>
          <a:p>
            <a:r>
              <a:rPr lang="en-US">
                <a:cs typeface="Calibri Light"/>
              </a:rPr>
              <a:t>Submission Tips</a:t>
            </a:r>
            <a:endParaRPr lang="en-US"/>
          </a:p>
        </p:txBody>
      </p:sp>
      <p:sp>
        <p:nvSpPr>
          <p:cNvPr id="5" name="Content Placeholder 4">
            <a:extLst>
              <a:ext uri="{FF2B5EF4-FFF2-40B4-BE49-F238E27FC236}">
                <a16:creationId xmlns:a16="http://schemas.microsoft.com/office/drawing/2014/main" id="{829DED74-ED65-33D2-E7F6-A575E0FB9D40}"/>
              </a:ext>
            </a:extLst>
          </p:cNvPr>
          <p:cNvSpPr>
            <a:spLocks noGrp="1"/>
          </p:cNvSpPr>
          <p:nvPr>
            <p:ph idx="1"/>
          </p:nvPr>
        </p:nvSpPr>
        <p:spPr>
          <a:xfrm>
            <a:off x="838200" y="1426464"/>
            <a:ext cx="10515600" cy="4750499"/>
          </a:xfrm>
        </p:spPr>
        <p:txBody>
          <a:bodyPr>
            <a:normAutofit/>
          </a:bodyPr>
          <a:lstStyle/>
          <a:p>
            <a:r>
              <a:rPr lang="en-US" dirty="0"/>
              <a:t>All submissions must be reviewed by your site’s data abstractor to ensure completeness and accuracy. Please include only the documentation that was used during case abstraction for submission to the STS.</a:t>
            </a:r>
          </a:p>
          <a:p>
            <a:r>
              <a:rPr lang="en-US" b="1" dirty="0"/>
              <a:t>Do not submit the entire patient record or full encounter documentation.</a:t>
            </a:r>
            <a:r>
              <a:rPr lang="en-US" dirty="0"/>
              <a:t> Only relevant, supporting materials used in abstraction should be included.</a:t>
            </a:r>
          </a:p>
          <a:p>
            <a:r>
              <a:rPr lang="en-US" dirty="0"/>
              <a:t>Knowing what data was entered into the database will guide you in what records to include in submission to HMS. </a:t>
            </a:r>
          </a:p>
        </p:txBody>
      </p:sp>
    </p:spTree>
    <p:extLst>
      <p:ext uri="{BB962C8B-B14F-4D97-AF65-F5344CB8AC3E}">
        <p14:creationId xmlns:p14="http://schemas.microsoft.com/office/powerpoint/2010/main" val="3039097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159F7-5287-BDCF-61B5-8C19D1753253}"/>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89FBE8AB-343A-5CE1-30BF-90AF67664D89}"/>
              </a:ext>
            </a:extLst>
          </p:cNvPr>
          <p:cNvSpPr>
            <a:spLocks noGrp="1"/>
          </p:cNvSpPr>
          <p:nvPr>
            <p:ph idx="1"/>
          </p:nvPr>
        </p:nvSpPr>
        <p:spPr/>
        <p:txBody>
          <a:bodyPr/>
          <a:lstStyle/>
          <a:p>
            <a:r>
              <a:rPr lang="en-US" dirty="0"/>
              <a:t>Feel free to utilize the Q&amp;A function and we will address your questions</a:t>
            </a:r>
          </a:p>
        </p:txBody>
      </p:sp>
    </p:spTree>
    <p:extLst>
      <p:ext uri="{BB962C8B-B14F-4D97-AF65-F5344CB8AC3E}">
        <p14:creationId xmlns:p14="http://schemas.microsoft.com/office/powerpoint/2010/main" val="24904902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53D09-F458-D042-0F8F-C6ECD8805AF1}"/>
              </a:ext>
            </a:extLst>
          </p:cNvPr>
          <p:cNvSpPr>
            <a:spLocks noGrp="1"/>
          </p:cNvSpPr>
          <p:nvPr>
            <p:ph type="title"/>
          </p:nvPr>
        </p:nvSpPr>
        <p:spPr/>
        <p:txBody>
          <a:bodyPr/>
          <a:lstStyle/>
          <a:p>
            <a:r>
              <a:rPr lang="en-US"/>
              <a:t>Contacting HMS</a:t>
            </a:r>
          </a:p>
        </p:txBody>
      </p:sp>
      <p:sp>
        <p:nvSpPr>
          <p:cNvPr id="3" name="Content Placeholder 2">
            <a:extLst>
              <a:ext uri="{FF2B5EF4-FFF2-40B4-BE49-F238E27FC236}">
                <a16:creationId xmlns:a16="http://schemas.microsoft.com/office/drawing/2014/main" id="{7C4DC50E-F323-2CAB-BAB1-A1E41AC60050}"/>
              </a:ext>
            </a:extLst>
          </p:cNvPr>
          <p:cNvSpPr>
            <a:spLocks noGrp="1"/>
          </p:cNvSpPr>
          <p:nvPr>
            <p:ph idx="1"/>
          </p:nvPr>
        </p:nvSpPr>
        <p:spPr/>
        <p:txBody>
          <a:bodyPr/>
          <a:lstStyle/>
          <a:p>
            <a:pPr marL="0" indent="0">
              <a:buNone/>
            </a:pPr>
            <a:r>
              <a:rPr lang="en-US" dirty="0"/>
              <a:t>If you experience any issues with submitting your documentation, please contact the HMS Audit Team at </a:t>
            </a:r>
            <a:r>
              <a:rPr lang="en-US" dirty="0">
                <a:hlinkClick r:id="rId2"/>
              </a:rPr>
              <a:t>STS@hcmsllc.com</a:t>
            </a:r>
            <a:r>
              <a:rPr lang="en-US" dirty="0"/>
              <a:t>. </a:t>
            </a:r>
          </a:p>
          <a:p>
            <a:pPr marL="0" indent="0">
              <a:buNone/>
            </a:pPr>
            <a:endParaRPr lang="en-US" dirty="0"/>
          </a:p>
          <a:p>
            <a:pPr marL="0" indent="0">
              <a:buNone/>
            </a:pPr>
            <a:r>
              <a:rPr lang="en-US" dirty="0"/>
              <a:t>Be sure to include your 5-digit STS Participant ID (PID) number in all communications</a:t>
            </a:r>
          </a:p>
          <a:p>
            <a:pPr marL="0" indent="0">
              <a:buNone/>
            </a:pPr>
            <a:endParaRPr lang="en-US" dirty="0"/>
          </a:p>
        </p:txBody>
      </p:sp>
    </p:spTree>
    <p:extLst>
      <p:ext uri="{BB962C8B-B14F-4D97-AF65-F5344CB8AC3E}">
        <p14:creationId xmlns:p14="http://schemas.microsoft.com/office/powerpoint/2010/main" val="38484601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650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7A16-C1B4-072B-1DCD-0542D3BEC015}"/>
              </a:ext>
            </a:extLst>
          </p:cNvPr>
          <p:cNvSpPr>
            <a:spLocks noGrp="1"/>
          </p:cNvSpPr>
          <p:nvPr>
            <p:ph type="title"/>
          </p:nvPr>
        </p:nvSpPr>
        <p:spPr/>
        <p:txBody>
          <a:bodyPr/>
          <a:lstStyle/>
          <a:p>
            <a:r>
              <a:rPr lang="en-US" dirty="0"/>
              <a:t>Who Will Perform the Audit?</a:t>
            </a:r>
          </a:p>
        </p:txBody>
      </p:sp>
      <p:sp>
        <p:nvSpPr>
          <p:cNvPr id="3" name="Content Placeholder 2">
            <a:extLst>
              <a:ext uri="{FF2B5EF4-FFF2-40B4-BE49-F238E27FC236}">
                <a16:creationId xmlns:a16="http://schemas.microsoft.com/office/drawing/2014/main" id="{02316620-DE5F-E5CC-9391-623658337865}"/>
              </a:ext>
            </a:extLst>
          </p:cNvPr>
          <p:cNvSpPr>
            <a:spLocks noGrp="1"/>
          </p:cNvSpPr>
          <p:nvPr>
            <p:ph sz="half" idx="1"/>
          </p:nvPr>
        </p:nvSpPr>
        <p:spPr/>
        <p:txBody>
          <a:bodyPr>
            <a:normAutofit lnSpcReduction="10000"/>
          </a:bodyPr>
          <a:lstStyle/>
          <a:p>
            <a:r>
              <a:rPr lang="en-US" dirty="0"/>
              <a:t>Healthcare Management Solutions, LLC (HMS) will perform an independent, external audit of the STS General Thoracic Surgery Database</a:t>
            </a:r>
          </a:p>
          <a:p>
            <a:r>
              <a:rPr lang="en-US" dirty="0"/>
              <a:t>HMS is HIPAA compliant and will conduct audits adhering to strict security policies in accordance with our Business Associate Agreement (BAA) and Sub- Business Agreement with STS </a:t>
            </a:r>
          </a:p>
        </p:txBody>
      </p:sp>
      <p:sp>
        <p:nvSpPr>
          <p:cNvPr id="4" name="Content Placeholder 3">
            <a:extLst>
              <a:ext uri="{FF2B5EF4-FFF2-40B4-BE49-F238E27FC236}">
                <a16:creationId xmlns:a16="http://schemas.microsoft.com/office/drawing/2014/main" id="{C9FFFF55-8B82-3509-380C-9535B0287AB0}"/>
              </a:ext>
            </a:extLst>
          </p:cNvPr>
          <p:cNvSpPr>
            <a:spLocks noGrp="1"/>
          </p:cNvSpPr>
          <p:nvPr>
            <p:ph sz="half" idx="2"/>
          </p:nvPr>
        </p:nvSpPr>
        <p:spPr/>
        <p:txBody>
          <a:bodyPr>
            <a:normAutofit lnSpcReduction="10000"/>
          </a:bodyPr>
          <a:lstStyle/>
          <a:p>
            <a:r>
              <a:rPr lang="en-US" dirty="0"/>
              <a:t>HMS is covered as an affiliate under the BAA you entered into with STS as part of your participation in the Database, so a separate BAA is not needed</a:t>
            </a:r>
          </a:p>
          <a:p>
            <a:r>
              <a:rPr lang="en-US" dirty="0"/>
              <a:t>All data files received are stored on an encrypted secure server at HMS</a:t>
            </a:r>
          </a:p>
          <a:p>
            <a:pPr marL="0" indent="0">
              <a:buNone/>
            </a:pPr>
            <a:endParaRPr lang="en-US" dirty="0"/>
          </a:p>
        </p:txBody>
      </p:sp>
    </p:spTree>
    <p:extLst>
      <p:ext uri="{BB962C8B-B14F-4D97-AF65-F5344CB8AC3E}">
        <p14:creationId xmlns:p14="http://schemas.microsoft.com/office/powerpoint/2010/main" val="287789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AB60A-D2C1-B39B-F079-D037A0982A34}"/>
              </a:ext>
            </a:extLst>
          </p:cNvPr>
          <p:cNvSpPr>
            <a:spLocks noGrp="1"/>
          </p:cNvSpPr>
          <p:nvPr>
            <p:ph type="title"/>
          </p:nvPr>
        </p:nvSpPr>
        <p:spPr/>
        <p:txBody>
          <a:bodyPr/>
          <a:lstStyle/>
          <a:p>
            <a:r>
              <a:rPr lang="en-US" dirty="0"/>
              <a:t>General Thoracic Audit</a:t>
            </a:r>
          </a:p>
        </p:txBody>
      </p:sp>
      <p:sp>
        <p:nvSpPr>
          <p:cNvPr id="3" name="Content Placeholder 2">
            <a:extLst>
              <a:ext uri="{FF2B5EF4-FFF2-40B4-BE49-F238E27FC236}">
                <a16:creationId xmlns:a16="http://schemas.microsoft.com/office/drawing/2014/main" id="{8BCE3D23-1A7E-2A42-F12B-A09B4A9C22A7}"/>
              </a:ext>
            </a:extLst>
          </p:cNvPr>
          <p:cNvSpPr>
            <a:spLocks noGrp="1"/>
          </p:cNvSpPr>
          <p:nvPr>
            <p:ph idx="1"/>
          </p:nvPr>
        </p:nvSpPr>
        <p:spPr/>
        <p:txBody>
          <a:bodyPr/>
          <a:lstStyle/>
          <a:p>
            <a:r>
              <a:rPr lang="en-US" dirty="0"/>
              <a:t>Fill out the STS GTSD Data Collection Questionnaire</a:t>
            </a:r>
          </a:p>
          <a:p>
            <a:r>
              <a:rPr lang="en-US" dirty="0"/>
              <a:t>Healthcare Management Solutions, LLC (HMS) will perform the audit on a total of 20 lung cancer cases or esophageal cancer cases performed between January 1, 2025 – December 31, 2025, submitted using Version 5.21</a:t>
            </a:r>
          </a:p>
          <a:p>
            <a:r>
              <a:rPr lang="en-US" dirty="0"/>
              <a:t>HMS will review the site’s OR-generated case log against the cases submitted to IQVIA.</a:t>
            </a:r>
          </a:p>
          <a:p>
            <a:pPr lvl="1"/>
            <a:r>
              <a:rPr lang="en-US" dirty="0"/>
              <a:t>The OR Log review will be on lung cancer cases or esophageal cancer cases only</a:t>
            </a:r>
          </a:p>
        </p:txBody>
      </p:sp>
    </p:spTree>
    <p:extLst>
      <p:ext uri="{BB962C8B-B14F-4D97-AF65-F5344CB8AC3E}">
        <p14:creationId xmlns:p14="http://schemas.microsoft.com/office/powerpoint/2010/main" val="415322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F183-B8B5-E92B-5411-8D8710319CD3}"/>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731B9FFB-42C9-3AED-7E1D-6DBF65A08693}"/>
              </a:ext>
            </a:extLst>
          </p:cNvPr>
          <p:cNvSpPr>
            <a:spLocks noGrp="1"/>
          </p:cNvSpPr>
          <p:nvPr>
            <p:ph idx="1"/>
          </p:nvPr>
        </p:nvSpPr>
        <p:spPr/>
        <p:txBody>
          <a:bodyPr>
            <a:normAutofit lnSpcReduction="10000"/>
          </a:bodyPr>
          <a:lstStyle/>
          <a:p>
            <a:r>
              <a:rPr lang="en-US" b="0" i="0" dirty="0">
                <a:solidFill>
                  <a:srgbClr val="051115"/>
                </a:solidFill>
                <a:effectLst/>
                <a:latin typeface="Satoshi"/>
              </a:rPr>
              <a:t>A final Summary Report will be emailed by STS to each site. The rate of agreement and data completeness will be considered when evaluating each site and identifying sites that do not meet the STS expectations. </a:t>
            </a:r>
          </a:p>
          <a:p>
            <a:r>
              <a:rPr lang="en-US" dirty="0"/>
              <a:t>Your report will show variable accuracy, section accuracy, and overall accuracy.</a:t>
            </a:r>
          </a:p>
          <a:p>
            <a:r>
              <a:rPr lang="en-US" b="1" dirty="0"/>
              <a:t>Variable accuracy (agreement) </a:t>
            </a:r>
            <a:r>
              <a:rPr lang="en-US" b="0" i="0" dirty="0">
                <a:solidFill>
                  <a:srgbClr val="051115"/>
                </a:solidFill>
                <a:effectLst/>
                <a:latin typeface="Satoshi"/>
              </a:rPr>
              <a:t>will be measured for each audited variable. The denominator will equal the total number of records audited. The numerator will </a:t>
            </a:r>
            <a:r>
              <a:rPr lang="en-US" dirty="0">
                <a:solidFill>
                  <a:srgbClr val="051115"/>
                </a:solidFill>
                <a:latin typeface="Satoshi"/>
              </a:rPr>
              <a:t>show the </a:t>
            </a:r>
            <a:r>
              <a:rPr lang="en-US" b="0" i="0" dirty="0">
                <a:solidFill>
                  <a:srgbClr val="051115"/>
                </a:solidFill>
                <a:effectLst/>
                <a:latin typeface="Satoshi"/>
              </a:rPr>
              <a:t>number of records where that variable was a mismatch. This will be reported back as a percentage to sites. </a:t>
            </a:r>
            <a:endParaRPr lang="en-US" dirty="0"/>
          </a:p>
        </p:txBody>
      </p:sp>
    </p:spTree>
    <p:extLst>
      <p:ext uri="{BB962C8B-B14F-4D97-AF65-F5344CB8AC3E}">
        <p14:creationId xmlns:p14="http://schemas.microsoft.com/office/powerpoint/2010/main" val="225139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534EC-FCC1-EFEE-41E7-A0CB29A3CE9C}"/>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9026FC54-AC63-3F06-83C9-E987A111F183}"/>
              </a:ext>
            </a:extLst>
          </p:cNvPr>
          <p:cNvSpPr>
            <a:spLocks noGrp="1"/>
          </p:cNvSpPr>
          <p:nvPr>
            <p:ph idx="1"/>
          </p:nvPr>
        </p:nvSpPr>
        <p:spPr/>
        <p:txBody>
          <a:bodyPr/>
          <a:lstStyle/>
          <a:p>
            <a:r>
              <a:rPr lang="en-US" b="1" i="0" dirty="0">
                <a:solidFill>
                  <a:srgbClr val="051115"/>
                </a:solidFill>
                <a:effectLst/>
                <a:latin typeface="Satoshi"/>
              </a:rPr>
              <a:t>Section accuracy (agreement)</a:t>
            </a:r>
            <a:r>
              <a:rPr lang="en-US" b="0" i="0" dirty="0">
                <a:solidFill>
                  <a:srgbClr val="051115"/>
                </a:solidFill>
                <a:effectLst/>
                <a:latin typeface="Satoshi"/>
              </a:rPr>
              <a:t> will be measured for each section (i.e., demographics, risk factors, complications, discharge, mortality, etc.).</a:t>
            </a:r>
          </a:p>
          <a:p>
            <a:r>
              <a:rPr lang="en-US" b="1" i="0" dirty="0">
                <a:solidFill>
                  <a:srgbClr val="051115"/>
                </a:solidFill>
                <a:effectLst/>
                <a:latin typeface="Satoshi"/>
              </a:rPr>
              <a:t>Overall site accuracy (agreement)</a:t>
            </a:r>
            <a:r>
              <a:rPr lang="en-US" b="0" i="0" dirty="0">
                <a:solidFill>
                  <a:srgbClr val="051115"/>
                </a:solidFill>
                <a:effectLst/>
                <a:latin typeface="Satoshi"/>
              </a:rPr>
              <a:t> will be measured for each site as an overall agreement rate. The denominator will equal the total number of records audited. The numerator will </a:t>
            </a:r>
            <a:r>
              <a:rPr lang="en-US" dirty="0">
                <a:solidFill>
                  <a:srgbClr val="051115"/>
                </a:solidFill>
                <a:latin typeface="Satoshi"/>
              </a:rPr>
              <a:t>show the </a:t>
            </a:r>
            <a:r>
              <a:rPr lang="en-US" b="0" i="0" dirty="0">
                <a:solidFill>
                  <a:srgbClr val="051115"/>
                </a:solidFill>
                <a:effectLst/>
                <a:latin typeface="Satoshi"/>
              </a:rPr>
              <a:t>number of records where that variable was a mismatch. This will be reported back as a percentage to sites.  </a:t>
            </a:r>
            <a:endParaRPr lang="en-US" dirty="0"/>
          </a:p>
        </p:txBody>
      </p:sp>
    </p:spTree>
    <p:extLst>
      <p:ext uri="{BB962C8B-B14F-4D97-AF65-F5344CB8AC3E}">
        <p14:creationId xmlns:p14="http://schemas.microsoft.com/office/powerpoint/2010/main" val="830506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D6242-6E61-7C89-D4EF-35A5B8A93143}"/>
              </a:ext>
            </a:extLst>
          </p:cNvPr>
          <p:cNvSpPr>
            <a:spLocks noGrp="1"/>
          </p:cNvSpPr>
          <p:nvPr>
            <p:ph type="title"/>
          </p:nvPr>
        </p:nvSpPr>
        <p:spPr/>
        <p:txBody>
          <a:bodyPr/>
          <a:lstStyle/>
          <a:p>
            <a:r>
              <a:rPr lang="en-US" dirty="0"/>
              <a:t>STS National Database Audit Policy</a:t>
            </a:r>
          </a:p>
        </p:txBody>
      </p:sp>
      <p:sp>
        <p:nvSpPr>
          <p:cNvPr id="3" name="Content Placeholder 2">
            <a:extLst>
              <a:ext uri="{FF2B5EF4-FFF2-40B4-BE49-F238E27FC236}">
                <a16:creationId xmlns:a16="http://schemas.microsoft.com/office/drawing/2014/main" id="{155D7BBC-6B5D-A594-9B2D-1E28B0AA8B81}"/>
              </a:ext>
            </a:extLst>
          </p:cNvPr>
          <p:cNvSpPr>
            <a:spLocks noGrp="1"/>
          </p:cNvSpPr>
          <p:nvPr>
            <p:ph idx="1"/>
          </p:nvPr>
        </p:nvSpPr>
        <p:spPr/>
        <p:txBody>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For </a:t>
            </a:r>
            <a:r>
              <a:rPr lang="en-US" b="1" dirty="0">
                <a:latin typeface="Calibri" panose="020F0502020204030204" pitchFamily="34" charset="0"/>
                <a:ea typeface="Calibri" panose="020F0502020204030204" pitchFamily="34" charset="0"/>
                <a:cs typeface="Times New Roman" panose="02020603050405020304" pitchFamily="18" charset="0"/>
              </a:rPr>
              <a:t>Overall Variables: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98.0% or greater is defined as a site that exceeds expectations </a:t>
            </a: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90.0% to 97.9% is defined as a site that meets expectations </a:t>
            </a:r>
          </a:p>
          <a:p>
            <a:pPr marL="342900" marR="0" lvl="0" indent="-342900">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 site achieving less than 89.9% is defined as a site that does not meet expectations and will require a re-audit within two years</a:t>
            </a:r>
          </a:p>
          <a:p>
            <a:endParaRPr lang="en-US" dirty="0"/>
          </a:p>
        </p:txBody>
      </p:sp>
    </p:spTree>
    <p:extLst>
      <p:ext uri="{BB962C8B-B14F-4D97-AF65-F5344CB8AC3E}">
        <p14:creationId xmlns:p14="http://schemas.microsoft.com/office/powerpoint/2010/main" val="1131124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799493-76A0-ECAF-E7B6-458198D3AE9F}"/>
              </a:ext>
            </a:extLst>
          </p:cNvPr>
          <p:cNvSpPr>
            <a:spLocks noGrp="1"/>
          </p:cNvSpPr>
          <p:nvPr>
            <p:ph type="title"/>
          </p:nvPr>
        </p:nvSpPr>
        <p:spPr>
          <a:xfrm>
            <a:off x="556532" y="643467"/>
            <a:ext cx="11210925" cy="744836"/>
          </a:xfrm>
        </p:spPr>
        <p:txBody>
          <a:bodyPr>
            <a:normAutofit/>
          </a:bodyPr>
          <a:lstStyle/>
          <a:p>
            <a:pPr algn="ctr"/>
            <a:r>
              <a:rPr lang="en-US" sz="3200">
                <a:solidFill>
                  <a:schemeClr val="bg1"/>
                </a:solidFill>
              </a:rPr>
              <a:t>Audit Policy – Overall Variables </a:t>
            </a:r>
          </a:p>
        </p:txBody>
      </p:sp>
      <p:graphicFrame>
        <p:nvGraphicFramePr>
          <p:cNvPr id="6" name="Table 5">
            <a:extLst>
              <a:ext uri="{FF2B5EF4-FFF2-40B4-BE49-F238E27FC236}">
                <a16:creationId xmlns:a16="http://schemas.microsoft.com/office/drawing/2014/main" id="{4440EBD8-5E72-D6B6-AEAE-61B4BFDBE4F7}"/>
              </a:ext>
            </a:extLst>
          </p:cNvPr>
          <p:cNvGraphicFramePr>
            <a:graphicFrameLocks noGrp="1"/>
          </p:cNvGraphicFramePr>
          <p:nvPr>
            <p:extLst>
              <p:ext uri="{D42A27DB-BD31-4B8C-83A1-F6EECF244321}">
                <p14:modId xmlns:p14="http://schemas.microsoft.com/office/powerpoint/2010/main" val="3606677499"/>
              </p:ext>
            </p:extLst>
          </p:nvPr>
        </p:nvGraphicFramePr>
        <p:xfrm>
          <a:off x="2323323" y="1586204"/>
          <a:ext cx="7389844" cy="4620040"/>
        </p:xfrm>
        <a:graphic>
          <a:graphicData uri="http://schemas.openxmlformats.org/drawingml/2006/table">
            <a:tbl>
              <a:tblPr/>
              <a:tblGrid>
                <a:gridCol w="1724792">
                  <a:extLst>
                    <a:ext uri="{9D8B030D-6E8A-4147-A177-3AD203B41FA5}">
                      <a16:colId xmlns:a16="http://schemas.microsoft.com/office/drawing/2014/main" val="4291889184"/>
                    </a:ext>
                  </a:extLst>
                </a:gridCol>
                <a:gridCol w="2379024">
                  <a:extLst>
                    <a:ext uri="{9D8B030D-6E8A-4147-A177-3AD203B41FA5}">
                      <a16:colId xmlns:a16="http://schemas.microsoft.com/office/drawing/2014/main" val="560714964"/>
                    </a:ext>
                  </a:extLst>
                </a:gridCol>
                <a:gridCol w="3286028">
                  <a:extLst>
                    <a:ext uri="{9D8B030D-6E8A-4147-A177-3AD203B41FA5}">
                      <a16:colId xmlns:a16="http://schemas.microsoft.com/office/drawing/2014/main" val="1068111771"/>
                    </a:ext>
                  </a:extLst>
                </a:gridCol>
              </a:tblGrid>
              <a:tr h="217840">
                <a:tc>
                  <a:txBody>
                    <a:bodyPr/>
                    <a:lstStyle/>
                    <a:p>
                      <a:pPr algn="ctr" fontAlgn="ctr">
                        <a:buNone/>
                      </a:pPr>
                      <a:r>
                        <a:rPr lang="en-US" sz="1100" b="1" i="0" u="none" strike="noStrike">
                          <a:solidFill>
                            <a:srgbClr val="000000"/>
                          </a:solidFill>
                          <a:effectLst/>
                          <a:latin typeface="Calibri" panose="020F0502020204030204" pitchFamily="34" charset="0"/>
                        </a:rPr>
                        <a:t>Sequence Number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1" i="0" u="none" strike="noStrike">
                          <a:solidFill>
                            <a:srgbClr val="000000"/>
                          </a:solidFill>
                          <a:effectLst/>
                          <a:latin typeface="Calibri" panose="020F0502020204030204" pitchFamily="34" charset="0"/>
                        </a:rPr>
                        <a:t>Long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100" b="1" i="0" u="none" strike="noStrike">
                          <a:solidFill>
                            <a:srgbClr val="000000"/>
                          </a:solidFill>
                          <a:effectLst/>
                          <a:latin typeface="Calibri" panose="020F0502020204030204" pitchFamily="34" charset="0"/>
                        </a:rPr>
                        <a:t>Short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58270995"/>
                  </a:ext>
                </a:extLst>
              </a:tr>
              <a:tr h="263225">
                <a:tc>
                  <a:txBody>
                    <a:bodyPr/>
                    <a:lstStyle/>
                    <a:p>
                      <a:pPr algn="ctr" fontAlgn="ctr">
                        <a:buNone/>
                      </a:pPr>
                      <a:r>
                        <a:rPr lang="en-US" sz="1100" b="0" i="0" u="none" strike="noStrike">
                          <a:solidFill>
                            <a:srgbClr val="000000"/>
                          </a:solidFill>
                          <a:effectLst/>
                          <a:latin typeface="Calibri" panose="020F0502020204030204" pitchFamily="34" charset="0"/>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Operations Table Record Identifier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RecordID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2872868"/>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Operation Table Patient Identifier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PatID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05806016"/>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270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Race - Multi-Select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RaceMulti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21658899"/>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360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Admission Date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AdmitDt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37121788"/>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370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dirty="0">
                          <a:solidFill>
                            <a:srgbClr val="000000"/>
                          </a:solidFill>
                          <a:effectLst/>
                          <a:latin typeface="Calibri" panose="020F0502020204030204" pitchFamily="34" charset="0"/>
                        </a:rPr>
                        <a:t>Primary Payor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PayorPrim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32572469"/>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420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Secondary (Supplemental) Payor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PayorSecond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4821181"/>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500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Hospital 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HospName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8399274"/>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540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Height In Centimeters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HeightCm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35780626"/>
                  </a:ext>
                </a:extLst>
              </a:tr>
              <a:tr h="217840">
                <a:tc>
                  <a:txBody>
                    <a:bodyPr/>
                    <a:lstStyle/>
                    <a:p>
                      <a:pPr algn="ctr" fontAlgn="ctr">
                        <a:buNone/>
                      </a:pPr>
                      <a:r>
                        <a:rPr lang="en-US" sz="1100" b="0" i="0" u="none" strike="noStrike">
                          <a:solidFill>
                            <a:srgbClr val="000000"/>
                          </a:solidFill>
                          <a:effectLst/>
                          <a:latin typeface="Calibri" panose="020F0502020204030204" pitchFamily="34" charset="0"/>
                        </a:rPr>
                        <a:t>550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Weight In Kilograms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WeightKg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92727778"/>
                  </a:ext>
                </a:extLst>
              </a:tr>
              <a:tr h="435683">
                <a:tc>
                  <a:txBody>
                    <a:bodyPr/>
                    <a:lstStyle/>
                    <a:p>
                      <a:pPr algn="ctr" fontAlgn="ctr">
                        <a:buNone/>
                      </a:pPr>
                      <a:r>
                        <a:rPr lang="en-US" sz="1100" b="0" i="0" u="none" strike="noStrike">
                          <a:solidFill>
                            <a:srgbClr val="000000"/>
                          </a:solidFill>
                          <a:effectLst/>
                          <a:latin typeface="Calibri" panose="020F0502020204030204" pitchFamily="34" charset="0"/>
                        </a:rPr>
                        <a:t>580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Prior Surgical History in Planned Operative Field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Reop</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78373182"/>
                  </a:ext>
                </a:extLst>
              </a:tr>
              <a:tr h="435683">
                <a:tc>
                  <a:txBody>
                    <a:bodyPr/>
                    <a:lstStyle/>
                    <a:p>
                      <a:pPr algn="ctr" fontAlgn="ctr">
                        <a:buNone/>
                      </a:pPr>
                      <a:r>
                        <a:rPr lang="en-US" sz="1100" b="0" i="0" u="none" strike="noStrike">
                          <a:solidFill>
                            <a:srgbClr val="000000"/>
                          </a:solidFill>
                          <a:effectLst/>
                          <a:latin typeface="Calibri" panose="020F0502020204030204" pitchFamily="34" charset="0"/>
                        </a:rPr>
                        <a:t>590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Cardiopulmonary Disease - Hypertension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HistCarPulDis (</a:t>
                      </a:r>
                      <a:r>
                        <a:rPr lang="en-US" sz="1100" b="0" i="0" u="none" strike="noStrike" dirty="0" err="1">
                          <a:solidFill>
                            <a:srgbClr val="000000"/>
                          </a:solidFill>
                          <a:effectLst/>
                          <a:latin typeface="Calibri" panose="020F0502020204030204" pitchFamily="34" charset="0"/>
                        </a:rPr>
                        <a:t>Hypertn</a:t>
                      </a:r>
                      <a:r>
                        <a:rPr lang="en-US" sz="1100" b="0" i="0" u="none" strike="noStrike" dirty="0">
                          <a:solidFill>
                            <a:srgbClr val="000000"/>
                          </a:solidFill>
                          <a:effectLst/>
                          <a:latin typeface="Calibri" panose="020F0502020204030204" pitchFamily="34" charset="0"/>
                        </a:rPr>
                        <a:t>) </a:t>
                      </a:r>
                      <a:r>
                        <a:rPr lang="en-US" sz="1100" b="0" i="1" u="none" strike="noStrike" dirty="0">
                          <a:solidFill>
                            <a:srgbClr val="000000"/>
                          </a:solidFill>
                          <a:effectLst/>
                          <a:latin typeface="Calibri" panose="020F0502020204030204" pitchFamily="34" charset="0"/>
                        </a:rPr>
                        <a:t>Harvest code = 2</a:t>
                      </a:r>
                      <a:endParaRPr lang="en-US" sz="11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99933897"/>
                  </a:ext>
                </a:extLst>
              </a:tr>
              <a:tr h="435683">
                <a:tc>
                  <a:txBody>
                    <a:bodyPr/>
                    <a:lstStyle/>
                    <a:p>
                      <a:pPr algn="ctr" fontAlgn="ctr">
                        <a:buNone/>
                      </a:pPr>
                      <a:r>
                        <a:rPr lang="en-US" sz="1100" b="0" i="0" u="none" strike="noStrike">
                          <a:solidFill>
                            <a:srgbClr val="000000"/>
                          </a:solidFill>
                          <a:effectLst/>
                          <a:latin typeface="Calibri" panose="020F0502020204030204" pitchFamily="34" charset="0"/>
                        </a:rPr>
                        <a:t>590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Cardiopulmonary Disease - Coronary Artery Disease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fr-FR" sz="1100" b="0" i="0" u="none" strike="noStrike">
                          <a:solidFill>
                            <a:srgbClr val="000000"/>
                          </a:solidFill>
                          <a:effectLst/>
                          <a:latin typeface="Calibri" panose="020F0502020204030204" pitchFamily="34" charset="0"/>
                        </a:rPr>
                        <a:t>HistCarPulDis (CAD) </a:t>
                      </a:r>
                      <a:r>
                        <a:rPr lang="fr-FR" sz="1100" b="0" i="1" u="none" strike="noStrike">
                          <a:solidFill>
                            <a:srgbClr val="000000"/>
                          </a:solidFill>
                          <a:effectLst/>
                          <a:latin typeface="Calibri" panose="020F0502020204030204" pitchFamily="34" charset="0"/>
                        </a:rPr>
                        <a:t>Harvest code = 3</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3246300"/>
                  </a:ext>
                </a:extLst>
              </a:tr>
              <a:tr h="435683">
                <a:tc>
                  <a:txBody>
                    <a:bodyPr/>
                    <a:lstStyle/>
                    <a:p>
                      <a:pPr algn="ctr" fontAlgn="ctr">
                        <a:buNone/>
                      </a:pPr>
                      <a:r>
                        <a:rPr lang="en-US" sz="1100" b="0" i="0" u="none" strike="noStrike">
                          <a:solidFill>
                            <a:srgbClr val="000000"/>
                          </a:solidFill>
                          <a:effectLst/>
                          <a:latin typeface="Calibri" panose="020F0502020204030204" pitchFamily="34" charset="0"/>
                        </a:rPr>
                        <a:t>590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Cardiopulmonary Disease - Congestive Heart Failure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fr-FR" sz="1100" b="0" i="0" u="none" strike="noStrike">
                          <a:solidFill>
                            <a:srgbClr val="000000"/>
                          </a:solidFill>
                          <a:effectLst/>
                          <a:latin typeface="Calibri" panose="020F0502020204030204" pitchFamily="34" charset="0"/>
                        </a:rPr>
                        <a:t>HistCarPulDis (CHF) </a:t>
                      </a:r>
                      <a:r>
                        <a:rPr lang="fr-FR" sz="1100" b="0" i="1" u="none" strike="noStrike">
                          <a:solidFill>
                            <a:srgbClr val="000000"/>
                          </a:solidFill>
                          <a:effectLst/>
                          <a:latin typeface="Calibri" panose="020F0502020204030204" pitchFamily="34" charset="0"/>
                        </a:rPr>
                        <a:t>Harvest code = 6</a:t>
                      </a:r>
                      <a:endParaRPr lang="fr-FR" sz="11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60095840"/>
                  </a:ext>
                </a:extLst>
              </a:tr>
              <a:tr h="653523">
                <a:tc>
                  <a:txBody>
                    <a:bodyPr/>
                    <a:lstStyle/>
                    <a:p>
                      <a:pPr algn="ctr" fontAlgn="ctr">
                        <a:buNone/>
                      </a:pPr>
                      <a:r>
                        <a:rPr lang="en-US" sz="1100" b="0" i="0" u="none" strike="noStrike">
                          <a:solidFill>
                            <a:srgbClr val="000000"/>
                          </a:solidFill>
                          <a:effectLst/>
                          <a:latin typeface="Calibri" panose="020F0502020204030204" pitchFamily="34" charset="0"/>
                        </a:rPr>
                        <a:t>590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100" b="0" i="0" u="none" strike="noStrike">
                          <a:solidFill>
                            <a:srgbClr val="000000"/>
                          </a:solidFill>
                          <a:effectLst/>
                          <a:latin typeface="Calibri" panose="020F0502020204030204" pitchFamily="34" charset="0"/>
                        </a:rPr>
                        <a:t>History of Cardiopulmonary Disease - Interstitial Fibrosis/Interstitial Lung Disease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alibri" panose="020F0502020204030204" pitchFamily="34" charset="0"/>
                        </a:rPr>
                        <a:t>HistCarPulDis (Interstitial Lung Disease) </a:t>
                      </a:r>
                      <a:r>
                        <a:rPr lang="en-US" sz="1100" b="0" i="1" u="none" strike="noStrike" dirty="0">
                          <a:solidFill>
                            <a:srgbClr val="000000"/>
                          </a:solidFill>
                          <a:effectLst/>
                          <a:latin typeface="Calibri" panose="020F0502020204030204" pitchFamily="34" charset="0"/>
                        </a:rPr>
                        <a:t>Harvest code = 12</a:t>
                      </a:r>
                      <a:endParaRPr lang="en-US" sz="11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39664192"/>
                  </a:ext>
                </a:extLst>
              </a:tr>
            </a:tbl>
          </a:graphicData>
        </a:graphic>
      </p:graphicFrame>
    </p:spTree>
    <p:extLst>
      <p:ext uri="{BB962C8B-B14F-4D97-AF65-F5344CB8AC3E}">
        <p14:creationId xmlns:p14="http://schemas.microsoft.com/office/powerpoint/2010/main" val="2236444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c311799-e166-4dae-bb6b-806ddea59896" xsi:nil="true"/>
    <lcf76f155ced4ddcb4097134ff3c332f xmlns="f6ec75c3-787b-49d4-8bbe-318b33bd3b2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80746EDD56D354892F31B0CC3FE0714" ma:contentTypeVersion="10" ma:contentTypeDescription="Create a new document." ma:contentTypeScope="" ma:versionID="436befaa224f74f7d5ef1167553a5509">
  <xsd:schema xmlns:xsd="http://www.w3.org/2001/XMLSchema" xmlns:xs="http://www.w3.org/2001/XMLSchema" xmlns:p="http://schemas.microsoft.com/office/2006/metadata/properties" xmlns:ns2="f6ec75c3-787b-49d4-8bbe-318b33bd3b2f" xmlns:ns3="7c311799-e166-4dae-bb6b-806ddea59896" targetNamespace="http://schemas.microsoft.com/office/2006/metadata/properties" ma:root="true" ma:fieldsID="a2d4652f45e87fd5d396e276f88cb216" ns2:_="" ns3:_="">
    <xsd:import namespace="f6ec75c3-787b-49d4-8bbe-318b33bd3b2f"/>
    <xsd:import namespace="7c311799-e166-4dae-bb6b-806ddea5989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ec75c3-787b-49d4-8bbe-318b33bd3b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70387b3-965f-4cb8-9e35-62659a2c2c4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311799-e166-4dae-bb6b-806ddea5989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d3c5f6b-f012-49e8-b905-89d127e6c129}" ma:internalName="TaxCatchAll" ma:showField="CatchAllData" ma:web="7c311799-e166-4dae-bb6b-806ddea598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18D131-CC07-47E8-B0A6-E4E8683328E6}">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3c789a30-c654-4dc8-99af-2a256317b436"/>
    <ds:schemaRef ds:uri="4069331e-e7f1-47b0-81ad-7a53932f525b"/>
    <ds:schemaRef ds:uri="http://www.w3.org/XML/1998/namespace"/>
    <ds:schemaRef ds:uri="http://purl.org/dc/dcmitype/"/>
    <ds:schemaRef ds:uri="http://schemas.microsoft.com/sharepoint/v3"/>
    <ds:schemaRef ds:uri="a1931f5d-ec43-4276-a05f-388956d19d6d"/>
    <ds:schemaRef ds:uri="400e4f63-0080-4481-97e8-5f787c83de9b"/>
    <ds:schemaRef ds:uri="7c311799-e166-4dae-bb6b-806ddea59896"/>
    <ds:schemaRef ds:uri="f6ec75c3-787b-49d4-8bbe-318b33bd3b2f"/>
  </ds:schemaRefs>
</ds:datastoreItem>
</file>

<file path=customXml/itemProps2.xml><?xml version="1.0" encoding="utf-8"?>
<ds:datastoreItem xmlns:ds="http://schemas.openxmlformats.org/officeDocument/2006/customXml" ds:itemID="{A352B020-FBB0-41CD-82B0-DE48D1B16C20}">
  <ds:schemaRefs>
    <ds:schemaRef ds:uri="http://schemas.microsoft.com/sharepoint/v3/contenttype/forms"/>
  </ds:schemaRefs>
</ds:datastoreItem>
</file>

<file path=customXml/itemProps3.xml><?xml version="1.0" encoding="utf-8"?>
<ds:datastoreItem xmlns:ds="http://schemas.openxmlformats.org/officeDocument/2006/customXml" ds:itemID="{4125C9F1-6D00-45AB-AD07-21B0C61C11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ec75c3-787b-49d4-8bbe-318b33bd3b2f"/>
    <ds:schemaRef ds:uri="7c311799-e166-4dae-bb6b-806ddea598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8209</TotalTime>
  <Words>2689</Words>
  <Application>Microsoft Office PowerPoint</Application>
  <PresentationFormat>Widescreen</PresentationFormat>
  <Paragraphs>596</Paragraphs>
  <Slides>37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Satoshi</vt:lpstr>
      <vt:lpstr>Symbol</vt:lpstr>
      <vt:lpstr>Times New Roman</vt:lpstr>
      <vt:lpstr>Office Theme</vt:lpstr>
      <vt:lpstr>The Society of Thoracic Surgeons  General Thoracic Surgery Database Audit </vt:lpstr>
      <vt:lpstr>Purpose of the Audit</vt:lpstr>
      <vt:lpstr>Site Selection for Audit </vt:lpstr>
      <vt:lpstr>Who Will Perform the Audit?</vt:lpstr>
      <vt:lpstr>General Thoracic Audit</vt:lpstr>
      <vt:lpstr>STS National Database Audit Policy</vt:lpstr>
      <vt:lpstr>STS National Database Audit Policy</vt:lpstr>
      <vt:lpstr>STS National Database Audit Policy</vt:lpstr>
      <vt:lpstr>Audit Policy – Overall Variables </vt:lpstr>
      <vt:lpstr>Audit Policy – Overall Variables</vt:lpstr>
      <vt:lpstr>Audit Policy – Overall Variables</vt:lpstr>
      <vt:lpstr>Audit Policy – Overall Variables</vt:lpstr>
      <vt:lpstr>Audit Policy – Overall Variables</vt:lpstr>
      <vt:lpstr>Audit Policy – Overall Variables</vt:lpstr>
      <vt:lpstr>STS National Database Audit Policy</vt:lpstr>
      <vt:lpstr>Audit Policy – Post Operative Events Section Variables</vt:lpstr>
      <vt:lpstr>Audit Policy – Post Operative Events Section Variables</vt:lpstr>
      <vt:lpstr>Audit Policy – Mortality Section Variables</vt:lpstr>
      <vt:lpstr>STS National Database Audit Policy</vt:lpstr>
      <vt:lpstr>Audit Policy – Verification of Post-Procedure Status </vt:lpstr>
      <vt:lpstr>STS National Database Audit Policy</vt:lpstr>
      <vt:lpstr>First Steps </vt:lpstr>
      <vt:lpstr>Audit Process and Timeline</vt:lpstr>
      <vt:lpstr>Audit Request Email</vt:lpstr>
      <vt:lpstr>Documentation Collection</vt:lpstr>
      <vt:lpstr>Documents Requested</vt:lpstr>
      <vt:lpstr>OR Log Template</vt:lpstr>
      <vt:lpstr>Document Collection: Bookmarking</vt:lpstr>
      <vt:lpstr>Documentation Collection: Bookmarking Demo</vt:lpstr>
      <vt:lpstr>Documentation Tips</vt:lpstr>
      <vt:lpstr>Submission of Documentation</vt:lpstr>
      <vt:lpstr>Interim Mismatch Report</vt:lpstr>
      <vt:lpstr>Clinical Lead Tips</vt:lpstr>
      <vt:lpstr>Submission Tips</vt:lpstr>
      <vt:lpstr>Q&amp;A</vt:lpstr>
      <vt:lpstr>Contacting HMS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Society of Thoracic Surgeons  Adult Cardiac Surgery Database: Data Managers Survery</dc:title>
  <dc:creator>Carole Krohn</dc:creator>
  <cp:lastModifiedBy>Robert Clevenger</cp:lastModifiedBy>
  <cp:revision>69</cp:revision>
  <dcterms:created xsi:type="dcterms:W3CDTF">2020-11-25T22:50:15Z</dcterms:created>
  <dcterms:modified xsi:type="dcterms:W3CDTF">2026-06-02T19:14:57Z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0x010100C80746EDD56D354892F31B0CC3FE0714</vt:lpwstr>
  </property>
  <property fmtid="{D5CDD505-2E9C-101B-9397-08002B2CF9AE}" pid="3" name="MediaServiceImageTags">
    <vt:lpwstr/>
  </property>
</Properties>
</file>