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colors3.xml" ContentType="application/vnd.openxmlformats-officedocument.drawingml.diagramColors+xml"/>
  <Override PartName="/ppt/theme/theme1.xml" ContentType="application/vnd.openxmlformats-officedocument.theme+xml"/>
  <Override PartName="/ppt/diagrams/drawing3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diagrams/quickStyle1.xml" ContentType="application/vnd.openxmlformats-officedocument.drawingml.diagramStyle+xml"/>
  <Override PartName="/ppt/diagrams/layout2.xml" ContentType="application/vnd.openxmlformats-officedocument.drawingml.diagram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58"/>
  </p:notesMasterIdLst>
  <p:sldIdLst>
    <p:sldId id="2141" r:id="rId4"/>
    <p:sldId id="2142" r:id="rId5"/>
    <p:sldId id="2144" r:id="rId6"/>
    <p:sldId id="257" r:id="rId7"/>
    <p:sldId id="258" r:id="rId8"/>
    <p:sldId id="261" r:id="rId9"/>
    <p:sldId id="2212" r:id="rId10"/>
    <p:sldId id="268" r:id="rId11"/>
    <p:sldId id="2176" r:id="rId12"/>
    <p:sldId id="2213" r:id="rId13"/>
    <p:sldId id="2177" r:id="rId14"/>
    <p:sldId id="2218" r:id="rId15"/>
    <p:sldId id="2219" r:id="rId16"/>
    <p:sldId id="2220" r:id="rId17"/>
    <p:sldId id="2221" r:id="rId18"/>
    <p:sldId id="2222" r:id="rId19"/>
    <p:sldId id="2223" r:id="rId20"/>
    <p:sldId id="2225" r:id="rId21"/>
    <p:sldId id="2228" r:id="rId22"/>
    <p:sldId id="2235" r:id="rId23"/>
    <p:sldId id="2226" r:id="rId24"/>
    <p:sldId id="2227" r:id="rId25"/>
    <p:sldId id="2224" r:id="rId26"/>
    <p:sldId id="2229" r:id="rId27"/>
    <p:sldId id="2231" r:id="rId28"/>
    <p:sldId id="2230" r:id="rId29"/>
    <p:sldId id="2232" r:id="rId30"/>
    <p:sldId id="2233" r:id="rId31"/>
    <p:sldId id="2234" r:id="rId32"/>
    <p:sldId id="2236" r:id="rId33"/>
    <p:sldId id="2237" r:id="rId34"/>
    <p:sldId id="2238" r:id="rId35"/>
    <p:sldId id="2239" r:id="rId36"/>
    <p:sldId id="2240" r:id="rId37"/>
    <p:sldId id="2241" r:id="rId38"/>
    <p:sldId id="2242" r:id="rId39"/>
    <p:sldId id="2214" r:id="rId40"/>
    <p:sldId id="2215" r:id="rId41"/>
    <p:sldId id="2216" r:id="rId42"/>
    <p:sldId id="2244" r:id="rId43"/>
    <p:sldId id="2245" r:id="rId44"/>
    <p:sldId id="2246" r:id="rId45"/>
    <p:sldId id="2247" r:id="rId46"/>
    <p:sldId id="2217" r:id="rId47"/>
    <p:sldId id="2250" r:id="rId48"/>
    <p:sldId id="2249" r:id="rId49"/>
    <p:sldId id="2248" r:id="rId50"/>
    <p:sldId id="2251" r:id="rId51"/>
    <p:sldId id="2243" r:id="rId52"/>
    <p:sldId id="277" r:id="rId53"/>
    <p:sldId id="1998" r:id="rId54"/>
    <p:sldId id="2063" r:id="rId55"/>
    <p:sldId id="2076" r:id="rId56"/>
    <p:sldId id="2143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D9D9D9"/>
    <a:srgbClr val="855D5D"/>
    <a:srgbClr val="595959"/>
    <a:srgbClr val="97A9AA"/>
    <a:srgbClr val="4040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C4EF1F-8424-4357-97FD-D7944212F745}" v="28" dt="2023-10-17T16:18:05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41"/>
    <p:restoredTop sz="96121"/>
  </p:normalViewPr>
  <p:slideViewPr>
    <p:cSldViewPr snapToGrid="0" showGuides="1">
      <p:cViewPr varScale="1">
        <p:scale>
          <a:sx n="111" d="100"/>
          <a:sy n="111" d="100"/>
        </p:scale>
        <p:origin x="8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66" Type="http://schemas.openxmlformats.org/officeDocument/2006/relationships/customXml" Target="../customXml/item2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microsoft.com/office/2015/10/relationships/revisionInfo" Target="revisionInfo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65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, Leigh Ann" userId="b80eefe0-344b-4506-891e-35fd5cb18f0d" providerId="ADAL" clId="{E9C4EF1F-8424-4357-97FD-D7944212F745}"/>
    <pc:docChg chg="custSel modSld">
      <pc:chgData name="Jones, Leigh Ann" userId="b80eefe0-344b-4506-891e-35fd5cb18f0d" providerId="ADAL" clId="{E9C4EF1F-8424-4357-97FD-D7944212F745}" dt="2023-10-17T16:57:26.250" v="669" actId="20577"/>
      <pc:docMkLst>
        <pc:docMk/>
      </pc:docMkLst>
      <pc:sldChg chg="modSp mod">
        <pc:chgData name="Jones, Leigh Ann" userId="b80eefe0-344b-4506-891e-35fd5cb18f0d" providerId="ADAL" clId="{E9C4EF1F-8424-4357-97FD-D7944212F745}" dt="2023-10-17T16:56:53.510" v="628" actId="1076"/>
        <pc:sldMkLst>
          <pc:docMk/>
          <pc:sldMk cId="2412003805" sldId="257"/>
        </pc:sldMkLst>
        <pc:spChg chg="mod">
          <ac:chgData name="Jones, Leigh Ann" userId="b80eefe0-344b-4506-891e-35fd5cb18f0d" providerId="ADAL" clId="{E9C4EF1F-8424-4357-97FD-D7944212F745}" dt="2023-10-17T16:56:53.510" v="628" actId="1076"/>
          <ac:spMkLst>
            <pc:docMk/>
            <pc:sldMk cId="2412003805" sldId="257"/>
            <ac:spMk id="4" creationId="{58E3C3E0-1EAB-97A1-E490-18386AA83DA2}"/>
          </ac:spMkLst>
        </pc:spChg>
      </pc:sldChg>
      <pc:sldChg chg="modSp">
        <pc:chgData name="Jones, Leigh Ann" userId="b80eefe0-344b-4506-891e-35fd5cb18f0d" providerId="ADAL" clId="{E9C4EF1F-8424-4357-97FD-D7944212F745}" dt="2023-10-17T16:18:05.369" v="206" actId="20577"/>
        <pc:sldMkLst>
          <pc:docMk/>
          <pc:sldMk cId="665540499" sldId="2063"/>
        </pc:sldMkLst>
        <pc:graphicFrameChg chg="mod">
          <ac:chgData name="Jones, Leigh Ann" userId="b80eefe0-344b-4506-891e-35fd5cb18f0d" providerId="ADAL" clId="{E9C4EF1F-8424-4357-97FD-D7944212F745}" dt="2023-10-17T16:18:05.369" v="206" actId="20577"/>
          <ac:graphicFrameMkLst>
            <pc:docMk/>
            <pc:sldMk cId="665540499" sldId="2063"/>
            <ac:graphicFrameMk id="6" creationId="{B4AFDA18-E4F8-4AEB-9A4B-66FE243E2A64}"/>
          </ac:graphicFrameMkLst>
        </pc:graphicFrameChg>
      </pc:sldChg>
      <pc:sldChg chg="modSp mod">
        <pc:chgData name="Jones, Leigh Ann" userId="b80eefe0-344b-4506-891e-35fd5cb18f0d" providerId="ADAL" clId="{E9C4EF1F-8424-4357-97FD-D7944212F745}" dt="2023-10-17T16:57:26.250" v="669" actId="20577"/>
        <pc:sldMkLst>
          <pc:docMk/>
          <pc:sldMk cId="2118111695" sldId="2144"/>
        </pc:sldMkLst>
        <pc:spChg chg="mod">
          <ac:chgData name="Jones, Leigh Ann" userId="b80eefe0-344b-4506-891e-35fd5cb18f0d" providerId="ADAL" clId="{E9C4EF1F-8424-4357-97FD-D7944212F745}" dt="2023-10-17T16:57:26.250" v="669" actId="20577"/>
          <ac:spMkLst>
            <pc:docMk/>
            <pc:sldMk cId="2118111695" sldId="2144"/>
            <ac:spMk id="3" creationId="{62DFC074-BCFF-BF50-033C-D89A949CF45F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mailto:STSDB@sts.org" TargetMode="External"/><Relationship Id="rId1" Type="http://schemas.openxmlformats.org/officeDocument/2006/relationships/hyperlink" Target="mailto:CKrohn@sts.org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mailto:STSDB@sts.org" TargetMode="External"/><Relationship Id="rId1" Type="http://schemas.openxmlformats.org/officeDocument/2006/relationships/hyperlink" Target="mailto:CKrohn@sts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5CBF2-4928-4919-95D4-58D61B298425}" type="doc">
      <dgm:prSet loTypeId="urn:microsoft.com/office/officeart/2005/8/layout/hierarchy1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AD2BB1B-565B-471E-A146-D5F4D0F2EE30}">
      <dgm:prSet/>
      <dgm:spPr/>
      <dgm:t>
        <a:bodyPr/>
        <a:lstStyle/>
        <a:p>
          <a:r>
            <a:rPr lang="en-US"/>
            <a:t>Please use the Q&amp;A Function. </a:t>
          </a:r>
        </a:p>
      </dgm:t>
    </dgm:pt>
    <dgm:pt modelId="{E491799E-5442-4EB3-9DB5-44488EBE9EC8}" type="parTrans" cxnId="{5E5BBD3E-C66E-475B-9937-9B52C18D631C}">
      <dgm:prSet/>
      <dgm:spPr/>
      <dgm:t>
        <a:bodyPr/>
        <a:lstStyle/>
        <a:p>
          <a:endParaRPr lang="en-US"/>
        </a:p>
      </dgm:t>
    </dgm:pt>
    <dgm:pt modelId="{721E1B15-AFF8-41F5-8E54-5BC0E7F93C69}" type="sibTrans" cxnId="{5E5BBD3E-C66E-475B-9937-9B52C18D631C}">
      <dgm:prSet/>
      <dgm:spPr/>
      <dgm:t>
        <a:bodyPr/>
        <a:lstStyle/>
        <a:p>
          <a:endParaRPr lang="en-US"/>
        </a:p>
      </dgm:t>
    </dgm:pt>
    <dgm:pt modelId="{C0CD0FBF-543D-4436-B8DA-5ECD1795C338}">
      <dgm:prSet/>
      <dgm:spPr/>
      <dgm:t>
        <a:bodyPr/>
        <a:lstStyle/>
        <a:p>
          <a:r>
            <a:rPr lang="en-US"/>
            <a:t>We will answer as many questions as possible.</a:t>
          </a:r>
        </a:p>
      </dgm:t>
    </dgm:pt>
    <dgm:pt modelId="{E7777B0F-AC9A-4070-9D71-E5C671F31DBD}" type="parTrans" cxnId="{B7782640-FE7B-4009-8A01-FFE6CB5A1603}">
      <dgm:prSet/>
      <dgm:spPr/>
      <dgm:t>
        <a:bodyPr/>
        <a:lstStyle/>
        <a:p>
          <a:endParaRPr lang="en-US"/>
        </a:p>
      </dgm:t>
    </dgm:pt>
    <dgm:pt modelId="{CF77D339-F713-4635-9F13-A327345E0F98}" type="sibTrans" cxnId="{B7782640-FE7B-4009-8A01-FFE6CB5A1603}">
      <dgm:prSet/>
      <dgm:spPr/>
      <dgm:t>
        <a:bodyPr/>
        <a:lstStyle/>
        <a:p>
          <a:endParaRPr lang="en-US"/>
        </a:p>
      </dgm:t>
    </dgm:pt>
    <dgm:pt modelId="{95BF9C4D-6284-4E52-95AA-220355C704B4}">
      <dgm:prSet/>
      <dgm:spPr/>
      <dgm:t>
        <a:bodyPr/>
        <a:lstStyle/>
        <a:p>
          <a:r>
            <a:rPr lang="en-US"/>
            <a:t>We encourage your feedback and want to hear from you!</a:t>
          </a:r>
        </a:p>
      </dgm:t>
    </dgm:pt>
    <dgm:pt modelId="{EF73B914-2016-4D97-9A8F-0CAC465C8FF2}" type="parTrans" cxnId="{369F2BEE-77B2-4F0A-82EC-AD3146087C49}">
      <dgm:prSet/>
      <dgm:spPr/>
      <dgm:t>
        <a:bodyPr/>
        <a:lstStyle/>
        <a:p>
          <a:endParaRPr lang="en-US"/>
        </a:p>
      </dgm:t>
    </dgm:pt>
    <dgm:pt modelId="{AC0F2B33-D1D7-4BE6-86B5-F2EF281A165C}" type="sibTrans" cxnId="{369F2BEE-77B2-4F0A-82EC-AD3146087C49}">
      <dgm:prSet/>
      <dgm:spPr/>
      <dgm:t>
        <a:bodyPr/>
        <a:lstStyle/>
        <a:p>
          <a:endParaRPr lang="en-US"/>
        </a:p>
      </dgm:t>
    </dgm:pt>
    <dgm:pt modelId="{03E0C642-2E5B-4B63-8496-3360C1390B54}" type="pres">
      <dgm:prSet presAssocID="{CD95CBF2-4928-4919-95D4-58D61B2984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259B7EF-10DD-4C3F-B4A4-12210422953E}" type="pres">
      <dgm:prSet presAssocID="{8AD2BB1B-565B-471E-A146-D5F4D0F2EE30}" presName="hierRoot1" presStyleCnt="0"/>
      <dgm:spPr/>
    </dgm:pt>
    <dgm:pt modelId="{845D9A92-6CC8-471E-BA15-51BCF997C06C}" type="pres">
      <dgm:prSet presAssocID="{8AD2BB1B-565B-471E-A146-D5F4D0F2EE30}" presName="composite" presStyleCnt="0"/>
      <dgm:spPr/>
    </dgm:pt>
    <dgm:pt modelId="{7DE101D1-58E3-48D1-97EB-4D4D9FBE1BE7}" type="pres">
      <dgm:prSet presAssocID="{8AD2BB1B-565B-471E-A146-D5F4D0F2EE30}" presName="background" presStyleLbl="node0" presStyleIdx="0" presStyleCnt="3"/>
      <dgm:spPr/>
    </dgm:pt>
    <dgm:pt modelId="{F9E6EFA9-E07E-41EF-AE32-204DDB52AF53}" type="pres">
      <dgm:prSet presAssocID="{8AD2BB1B-565B-471E-A146-D5F4D0F2EE30}" presName="text" presStyleLbl="fgAcc0" presStyleIdx="0" presStyleCnt="3">
        <dgm:presLayoutVars>
          <dgm:chPref val="3"/>
        </dgm:presLayoutVars>
      </dgm:prSet>
      <dgm:spPr/>
    </dgm:pt>
    <dgm:pt modelId="{28977FA8-990D-4677-ACF6-54F9C33AF76C}" type="pres">
      <dgm:prSet presAssocID="{8AD2BB1B-565B-471E-A146-D5F4D0F2EE30}" presName="hierChild2" presStyleCnt="0"/>
      <dgm:spPr/>
    </dgm:pt>
    <dgm:pt modelId="{BC3DD991-3E50-434A-9FEF-D9A691B5B58B}" type="pres">
      <dgm:prSet presAssocID="{C0CD0FBF-543D-4436-B8DA-5ECD1795C338}" presName="hierRoot1" presStyleCnt="0"/>
      <dgm:spPr/>
    </dgm:pt>
    <dgm:pt modelId="{BFF5A6E7-0BB1-4CDE-AAE6-C09ADDB9A081}" type="pres">
      <dgm:prSet presAssocID="{C0CD0FBF-543D-4436-B8DA-5ECD1795C338}" presName="composite" presStyleCnt="0"/>
      <dgm:spPr/>
    </dgm:pt>
    <dgm:pt modelId="{8CB6D256-5657-4B3D-AD02-C1D190A1F0CF}" type="pres">
      <dgm:prSet presAssocID="{C0CD0FBF-543D-4436-B8DA-5ECD1795C338}" presName="background" presStyleLbl="node0" presStyleIdx="1" presStyleCnt="3"/>
      <dgm:spPr/>
    </dgm:pt>
    <dgm:pt modelId="{C440028E-A2DA-4CAE-B428-1DB32C5B534F}" type="pres">
      <dgm:prSet presAssocID="{C0CD0FBF-543D-4436-B8DA-5ECD1795C338}" presName="text" presStyleLbl="fgAcc0" presStyleIdx="1" presStyleCnt="3">
        <dgm:presLayoutVars>
          <dgm:chPref val="3"/>
        </dgm:presLayoutVars>
      </dgm:prSet>
      <dgm:spPr/>
    </dgm:pt>
    <dgm:pt modelId="{D1D0B6A2-AF72-4CCC-A2E3-BBB65CDBFDC8}" type="pres">
      <dgm:prSet presAssocID="{C0CD0FBF-543D-4436-B8DA-5ECD1795C338}" presName="hierChild2" presStyleCnt="0"/>
      <dgm:spPr/>
    </dgm:pt>
    <dgm:pt modelId="{346D4791-A0E2-4DE3-8ACC-7A317FE7FCC9}" type="pres">
      <dgm:prSet presAssocID="{95BF9C4D-6284-4E52-95AA-220355C704B4}" presName="hierRoot1" presStyleCnt="0"/>
      <dgm:spPr/>
    </dgm:pt>
    <dgm:pt modelId="{592F5C51-B9A1-4143-9F14-8A55185B1D6F}" type="pres">
      <dgm:prSet presAssocID="{95BF9C4D-6284-4E52-95AA-220355C704B4}" presName="composite" presStyleCnt="0"/>
      <dgm:spPr/>
    </dgm:pt>
    <dgm:pt modelId="{8AF0A8B5-B7D8-4436-B1B3-B959C99906DD}" type="pres">
      <dgm:prSet presAssocID="{95BF9C4D-6284-4E52-95AA-220355C704B4}" presName="background" presStyleLbl="node0" presStyleIdx="2" presStyleCnt="3"/>
      <dgm:spPr/>
    </dgm:pt>
    <dgm:pt modelId="{B7AD78B3-84B5-404F-B6BC-1E6CD337A38E}" type="pres">
      <dgm:prSet presAssocID="{95BF9C4D-6284-4E52-95AA-220355C704B4}" presName="text" presStyleLbl="fgAcc0" presStyleIdx="2" presStyleCnt="3">
        <dgm:presLayoutVars>
          <dgm:chPref val="3"/>
        </dgm:presLayoutVars>
      </dgm:prSet>
      <dgm:spPr/>
    </dgm:pt>
    <dgm:pt modelId="{9796DC64-8C83-4A4F-A5FB-91E24832C7CA}" type="pres">
      <dgm:prSet presAssocID="{95BF9C4D-6284-4E52-95AA-220355C704B4}" presName="hierChild2" presStyleCnt="0"/>
      <dgm:spPr/>
    </dgm:pt>
  </dgm:ptLst>
  <dgm:cxnLst>
    <dgm:cxn modelId="{0D4E710C-4D64-4EE0-8BB5-3B1B07A408CF}" type="presOf" srcId="{CD95CBF2-4928-4919-95D4-58D61B298425}" destId="{03E0C642-2E5B-4B63-8496-3360C1390B54}" srcOrd="0" destOrd="0" presId="urn:microsoft.com/office/officeart/2005/8/layout/hierarchy1"/>
    <dgm:cxn modelId="{5E5BBD3E-C66E-475B-9937-9B52C18D631C}" srcId="{CD95CBF2-4928-4919-95D4-58D61B298425}" destId="{8AD2BB1B-565B-471E-A146-D5F4D0F2EE30}" srcOrd="0" destOrd="0" parTransId="{E491799E-5442-4EB3-9DB5-44488EBE9EC8}" sibTransId="{721E1B15-AFF8-41F5-8E54-5BC0E7F93C69}"/>
    <dgm:cxn modelId="{B7782640-FE7B-4009-8A01-FFE6CB5A1603}" srcId="{CD95CBF2-4928-4919-95D4-58D61B298425}" destId="{C0CD0FBF-543D-4436-B8DA-5ECD1795C338}" srcOrd="1" destOrd="0" parTransId="{E7777B0F-AC9A-4070-9D71-E5C671F31DBD}" sibTransId="{CF77D339-F713-4635-9F13-A327345E0F98}"/>
    <dgm:cxn modelId="{F0BFC94C-4619-4ACE-9DDF-09AA23D29F6E}" type="presOf" srcId="{C0CD0FBF-543D-4436-B8DA-5ECD1795C338}" destId="{C440028E-A2DA-4CAE-B428-1DB32C5B534F}" srcOrd="0" destOrd="0" presId="urn:microsoft.com/office/officeart/2005/8/layout/hierarchy1"/>
    <dgm:cxn modelId="{72034353-8170-4596-93A2-459B96E7A30C}" type="presOf" srcId="{95BF9C4D-6284-4E52-95AA-220355C704B4}" destId="{B7AD78B3-84B5-404F-B6BC-1E6CD337A38E}" srcOrd="0" destOrd="0" presId="urn:microsoft.com/office/officeart/2005/8/layout/hierarchy1"/>
    <dgm:cxn modelId="{369F2BEE-77B2-4F0A-82EC-AD3146087C49}" srcId="{CD95CBF2-4928-4919-95D4-58D61B298425}" destId="{95BF9C4D-6284-4E52-95AA-220355C704B4}" srcOrd="2" destOrd="0" parTransId="{EF73B914-2016-4D97-9A8F-0CAC465C8FF2}" sibTransId="{AC0F2B33-D1D7-4BE6-86B5-F2EF281A165C}"/>
    <dgm:cxn modelId="{B73377FF-DB3C-401B-B3F1-128812F29263}" type="presOf" srcId="{8AD2BB1B-565B-471E-A146-D5F4D0F2EE30}" destId="{F9E6EFA9-E07E-41EF-AE32-204DDB52AF53}" srcOrd="0" destOrd="0" presId="urn:microsoft.com/office/officeart/2005/8/layout/hierarchy1"/>
    <dgm:cxn modelId="{285911AB-5D32-4C71-BD92-23A5F3B1EE95}" type="presParOf" srcId="{03E0C642-2E5B-4B63-8496-3360C1390B54}" destId="{5259B7EF-10DD-4C3F-B4A4-12210422953E}" srcOrd="0" destOrd="0" presId="urn:microsoft.com/office/officeart/2005/8/layout/hierarchy1"/>
    <dgm:cxn modelId="{1AB6AC37-6386-44B1-9D5B-5712770C7699}" type="presParOf" srcId="{5259B7EF-10DD-4C3F-B4A4-12210422953E}" destId="{845D9A92-6CC8-471E-BA15-51BCF997C06C}" srcOrd="0" destOrd="0" presId="urn:microsoft.com/office/officeart/2005/8/layout/hierarchy1"/>
    <dgm:cxn modelId="{26EB910E-7503-4972-99C6-4850F880CD5E}" type="presParOf" srcId="{845D9A92-6CC8-471E-BA15-51BCF997C06C}" destId="{7DE101D1-58E3-48D1-97EB-4D4D9FBE1BE7}" srcOrd="0" destOrd="0" presId="urn:microsoft.com/office/officeart/2005/8/layout/hierarchy1"/>
    <dgm:cxn modelId="{41972D9D-EB44-4465-832E-B40338916CA7}" type="presParOf" srcId="{845D9A92-6CC8-471E-BA15-51BCF997C06C}" destId="{F9E6EFA9-E07E-41EF-AE32-204DDB52AF53}" srcOrd="1" destOrd="0" presId="urn:microsoft.com/office/officeart/2005/8/layout/hierarchy1"/>
    <dgm:cxn modelId="{ACE59422-6D1D-4B86-835A-E5249CEEA3E4}" type="presParOf" srcId="{5259B7EF-10DD-4C3F-B4A4-12210422953E}" destId="{28977FA8-990D-4677-ACF6-54F9C33AF76C}" srcOrd="1" destOrd="0" presId="urn:microsoft.com/office/officeart/2005/8/layout/hierarchy1"/>
    <dgm:cxn modelId="{A42F3775-0505-4A01-92C4-A77EBC5BD73C}" type="presParOf" srcId="{03E0C642-2E5B-4B63-8496-3360C1390B54}" destId="{BC3DD991-3E50-434A-9FEF-D9A691B5B58B}" srcOrd="1" destOrd="0" presId="urn:microsoft.com/office/officeart/2005/8/layout/hierarchy1"/>
    <dgm:cxn modelId="{79598169-0CCD-4932-B29E-FC03C9361257}" type="presParOf" srcId="{BC3DD991-3E50-434A-9FEF-D9A691B5B58B}" destId="{BFF5A6E7-0BB1-4CDE-AAE6-C09ADDB9A081}" srcOrd="0" destOrd="0" presId="urn:microsoft.com/office/officeart/2005/8/layout/hierarchy1"/>
    <dgm:cxn modelId="{3779A29D-051F-4D05-A4CC-F0F1F03BA8D1}" type="presParOf" srcId="{BFF5A6E7-0BB1-4CDE-AAE6-C09ADDB9A081}" destId="{8CB6D256-5657-4B3D-AD02-C1D190A1F0CF}" srcOrd="0" destOrd="0" presId="urn:microsoft.com/office/officeart/2005/8/layout/hierarchy1"/>
    <dgm:cxn modelId="{7C5814DC-0D02-4967-83DC-D492F8C6D83F}" type="presParOf" srcId="{BFF5A6E7-0BB1-4CDE-AAE6-C09ADDB9A081}" destId="{C440028E-A2DA-4CAE-B428-1DB32C5B534F}" srcOrd="1" destOrd="0" presId="urn:microsoft.com/office/officeart/2005/8/layout/hierarchy1"/>
    <dgm:cxn modelId="{11F680A4-278E-4021-B2EF-7B8E9FF1BC21}" type="presParOf" srcId="{BC3DD991-3E50-434A-9FEF-D9A691B5B58B}" destId="{D1D0B6A2-AF72-4CCC-A2E3-BBB65CDBFDC8}" srcOrd="1" destOrd="0" presId="urn:microsoft.com/office/officeart/2005/8/layout/hierarchy1"/>
    <dgm:cxn modelId="{3BF3A02D-BC07-4963-9340-91ED0C00DCA2}" type="presParOf" srcId="{03E0C642-2E5B-4B63-8496-3360C1390B54}" destId="{346D4791-A0E2-4DE3-8ACC-7A317FE7FCC9}" srcOrd="2" destOrd="0" presId="urn:microsoft.com/office/officeart/2005/8/layout/hierarchy1"/>
    <dgm:cxn modelId="{3C5F8CB5-18EB-4CA7-A1D1-773B835B697D}" type="presParOf" srcId="{346D4791-A0E2-4DE3-8ACC-7A317FE7FCC9}" destId="{592F5C51-B9A1-4143-9F14-8A55185B1D6F}" srcOrd="0" destOrd="0" presId="urn:microsoft.com/office/officeart/2005/8/layout/hierarchy1"/>
    <dgm:cxn modelId="{71C5D9C9-42A2-400C-8DF5-4011F2F69C34}" type="presParOf" srcId="{592F5C51-B9A1-4143-9F14-8A55185B1D6F}" destId="{8AF0A8B5-B7D8-4436-B1B3-B959C99906DD}" srcOrd="0" destOrd="0" presId="urn:microsoft.com/office/officeart/2005/8/layout/hierarchy1"/>
    <dgm:cxn modelId="{FD621DE4-E3F1-48EB-BDE0-CE627ED7B40C}" type="presParOf" srcId="{592F5C51-B9A1-4143-9F14-8A55185B1D6F}" destId="{B7AD78B3-84B5-404F-B6BC-1E6CD337A38E}" srcOrd="1" destOrd="0" presId="urn:microsoft.com/office/officeart/2005/8/layout/hierarchy1"/>
    <dgm:cxn modelId="{84D91761-F3A2-478B-A267-A0A8FD7E22E3}" type="presParOf" srcId="{346D4791-A0E2-4DE3-8ACC-7A317FE7FCC9}" destId="{9796DC64-8C83-4A4F-A5FB-91E24832C7C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5882FE-53AC-42CF-A925-149EF81DF97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F207867-1BD5-4772-A633-87D6837D44EF}">
      <dgm:prSet phldr="0" custT="1"/>
      <dgm:spPr/>
      <dgm:t>
        <a:bodyPr/>
        <a:lstStyle/>
        <a:p>
          <a:r>
            <a:rPr lang="en-US" sz="6600" dirty="0">
              <a:latin typeface="Calibri Light" panose="020F0302020204030204"/>
            </a:rPr>
            <a:t>User Group Call</a:t>
          </a:r>
        </a:p>
      </dgm:t>
    </dgm:pt>
    <dgm:pt modelId="{A97DFF2C-3BE3-4F89-9E0D-8436570F6120}" type="parTrans" cxnId="{6D59A30E-E834-438F-B2BE-C4F4C803928A}">
      <dgm:prSet/>
      <dgm:spPr/>
      <dgm:t>
        <a:bodyPr/>
        <a:lstStyle/>
        <a:p>
          <a:endParaRPr lang="en-US"/>
        </a:p>
      </dgm:t>
    </dgm:pt>
    <dgm:pt modelId="{1061A1CC-EE9E-4595-9E56-90E92A37C592}" type="sibTrans" cxnId="{6D59A30E-E834-438F-B2BE-C4F4C803928A}">
      <dgm:prSet/>
      <dgm:spPr/>
      <dgm:t>
        <a:bodyPr/>
        <a:lstStyle/>
        <a:p>
          <a:endParaRPr lang="en-US"/>
        </a:p>
      </dgm:t>
    </dgm:pt>
    <dgm:pt modelId="{3638BA9F-C247-47C3-9218-63567FF46CF3}">
      <dgm:prSet phldr="0" custT="1"/>
      <dgm:spPr/>
      <dgm:t>
        <a:bodyPr/>
        <a:lstStyle/>
        <a:p>
          <a:r>
            <a:rPr lang="en-US" sz="4200" dirty="0">
              <a:latin typeface="Calibri Light" panose="020F0302020204030204"/>
            </a:rPr>
            <a:t>November 7 @ 12pm CT</a:t>
          </a:r>
        </a:p>
      </dgm:t>
    </dgm:pt>
    <dgm:pt modelId="{028348CA-731C-4BB5-8D92-EA05B317E007}" type="parTrans" cxnId="{D1D9E515-FBA4-4E5B-BC3F-E10E978325CD}">
      <dgm:prSet/>
      <dgm:spPr/>
      <dgm:t>
        <a:bodyPr/>
        <a:lstStyle/>
        <a:p>
          <a:endParaRPr lang="en-US"/>
        </a:p>
      </dgm:t>
    </dgm:pt>
    <dgm:pt modelId="{1DA382EE-FB05-4B1B-9774-F27DABF60F67}" type="sibTrans" cxnId="{D1D9E515-FBA4-4E5B-BC3F-E10E978325CD}">
      <dgm:prSet/>
      <dgm:spPr/>
      <dgm:t>
        <a:bodyPr/>
        <a:lstStyle/>
        <a:p>
          <a:endParaRPr lang="en-US"/>
        </a:p>
      </dgm:t>
    </dgm:pt>
    <dgm:pt modelId="{239AAA60-1D09-46AA-9BE3-878CF475971D}">
      <dgm:prSet phldr="0" custT="1"/>
      <dgm:spPr/>
      <dgm:t>
        <a:bodyPr/>
        <a:lstStyle/>
        <a:p>
          <a:r>
            <a:rPr lang="en-US" sz="6600" dirty="0">
              <a:latin typeface="Calibri Light" panose="020F0302020204030204"/>
            </a:rPr>
            <a:t>Monthly Webinar</a:t>
          </a:r>
        </a:p>
      </dgm:t>
    </dgm:pt>
    <dgm:pt modelId="{982590D7-3332-4A19-9B8C-0A9BB8FC1708}" type="parTrans" cxnId="{BBDA7975-D082-453F-8EDC-3EC5FAB8B392}">
      <dgm:prSet/>
      <dgm:spPr/>
      <dgm:t>
        <a:bodyPr/>
        <a:lstStyle/>
        <a:p>
          <a:endParaRPr lang="en-US"/>
        </a:p>
      </dgm:t>
    </dgm:pt>
    <dgm:pt modelId="{B1F332D4-5124-4F2D-980C-D3031BEE6C3B}" type="sibTrans" cxnId="{BBDA7975-D082-453F-8EDC-3EC5FAB8B392}">
      <dgm:prSet/>
      <dgm:spPr/>
      <dgm:t>
        <a:bodyPr/>
        <a:lstStyle/>
        <a:p>
          <a:endParaRPr lang="en-US"/>
        </a:p>
      </dgm:t>
    </dgm:pt>
    <dgm:pt modelId="{9E83E7D9-81F3-4247-8629-ED4D8FF2FC2B}">
      <dgm:prSet phldr="0" custT="1"/>
      <dgm:spPr/>
      <dgm:t>
        <a:bodyPr/>
        <a:lstStyle/>
        <a:p>
          <a:r>
            <a:rPr lang="en-US" sz="4200" dirty="0">
              <a:latin typeface="Calibri Light" panose="020F0302020204030204"/>
            </a:rPr>
            <a:t>November 21 @ 12pm CT</a:t>
          </a:r>
        </a:p>
      </dgm:t>
    </dgm:pt>
    <dgm:pt modelId="{8ECDCABF-FAB4-477F-92AD-EF1A9AEA36B8}" type="parTrans" cxnId="{02216831-65D0-4827-90B5-679834E866A3}">
      <dgm:prSet/>
      <dgm:spPr/>
      <dgm:t>
        <a:bodyPr/>
        <a:lstStyle/>
        <a:p>
          <a:endParaRPr lang="en-US"/>
        </a:p>
      </dgm:t>
    </dgm:pt>
    <dgm:pt modelId="{A41FD0B6-2B2F-4C5E-814B-447FB2EC9BA9}" type="sibTrans" cxnId="{02216831-65D0-4827-90B5-679834E866A3}">
      <dgm:prSet/>
      <dgm:spPr/>
      <dgm:t>
        <a:bodyPr/>
        <a:lstStyle/>
        <a:p>
          <a:endParaRPr lang="en-US"/>
        </a:p>
      </dgm:t>
    </dgm:pt>
    <dgm:pt modelId="{FE2FF586-942A-4F35-92CF-C80EC9E37876}" type="pres">
      <dgm:prSet presAssocID="{A05882FE-53AC-42CF-A925-149EF81DF97D}" presName="linear" presStyleCnt="0">
        <dgm:presLayoutVars>
          <dgm:animLvl val="lvl"/>
          <dgm:resizeHandles val="exact"/>
        </dgm:presLayoutVars>
      </dgm:prSet>
      <dgm:spPr/>
    </dgm:pt>
    <dgm:pt modelId="{0235771F-7631-49E5-B573-E65404394951}" type="pres">
      <dgm:prSet presAssocID="{6F207867-1BD5-4772-A633-87D6837D44E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F8316B-4515-40DC-BDF9-8C75945E2BE4}" type="pres">
      <dgm:prSet presAssocID="{6F207867-1BD5-4772-A633-87D6837D44EF}" presName="childText" presStyleLbl="revTx" presStyleIdx="0" presStyleCnt="2">
        <dgm:presLayoutVars>
          <dgm:bulletEnabled val="1"/>
        </dgm:presLayoutVars>
      </dgm:prSet>
      <dgm:spPr/>
    </dgm:pt>
    <dgm:pt modelId="{CD97560B-AA53-4F10-81AE-F1EEABBB7858}" type="pres">
      <dgm:prSet presAssocID="{239AAA60-1D09-46AA-9BE3-878CF475971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94B4BCF-FEA8-40BA-80E9-865808974ED5}" type="pres">
      <dgm:prSet presAssocID="{239AAA60-1D09-46AA-9BE3-878CF475971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D59A30E-E834-438F-B2BE-C4F4C803928A}" srcId="{A05882FE-53AC-42CF-A925-149EF81DF97D}" destId="{6F207867-1BD5-4772-A633-87D6837D44EF}" srcOrd="0" destOrd="0" parTransId="{A97DFF2C-3BE3-4F89-9E0D-8436570F6120}" sibTransId="{1061A1CC-EE9E-4595-9E56-90E92A37C592}"/>
    <dgm:cxn modelId="{D1D9E515-FBA4-4E5B-BC3F-E10E978325CD}" srcId="{6F207867-1BD5-4772-A633-87D6837D44EF}" destId="{3638BA9F-C247-47C3-9218-63567FF46CF3}" srcOrd="0" destOrd="0" parTransId="{028348CA-731C-4BB5-8D92-EA05B317E007}" sibTransId="{1DA382EE-FB05-4B1B-9774-F27DABF60F67}"/>
    <dgm:cxn modelId="{2D259327-83BA-469A-87B1-BBBDC54DCB80}" type="presOf" srcId="{239AAA60-1D09-46AA-9BE3-878CF475971D}" destId="{CD97560B-AA53-4F10-81AE-F1EEABBB7858}" srcOrd="0" destOrd="0" presId="urn:microsoft.com/office/officeart/2005/8/layout/vList2"/>
    <dgm:cxn modelId="{483ACC30-F450-498F-8563-8A36655441EC}" type="presOf" srcId="{9E83E7D9-81F3-4247-8629-ED4D8FF2FC2B}" destId="{E94B4BCF-FEA8-40BA-80E9-865808974ED5}" srcOrd="0" destOrd="0" presId="urn:microsoft.com/office/officeart/2005/8/layout/vList2"/>
    <dgm:cxn modelId="{02216831-65D0-4827-90B5-679834E866A3}" srcId="{239AAA60-1D09-46AA-9BE3-878CF475971D}" destId="{9E83E7D9-81F3-4247-8629-ED4D8FF2FC2B}" srcOrd="0" destOrd="0" parTransId="{8ECDCABF-FAB4-477F-92AD-EF1A9AEA36B8}" sibTransId="{A41FD0B6-2B2F-4C5E-814B-447FB2EC9BA9}"/>
    <dgm:cxn modelId="{BC90BE6A-1452-474C-AFE3-96462A631CD9}" type="presOf" srcId="{3638BA9F-C247-47C3-9218-63567FF46CF3}" destId="{16F8316B-4515-40DC-BDF9-8C75945E2BE4}" srcOrd="0" destOrd="0" presId="urn:microsoft.com/office/officeart/2005/8/layout/vList2"/>
    <dgm:cxn modelId="{187EBE73-C5CF-4B79-BE31-0A3C87A8AB3F}" type="presOf" srcId="{A05882FE-53AC-42CF-A925-149EF81DF97D}" destId="{FE2FF586-942A-4F35-92CF-C80EC9E37876}" srcOrd="0" destOrd="0" presId="urn:microsoft.com/office/officeart/2005/8/layout/vList2"/>
    <dgm:cxn modelId="{BBDA7975-D082-453F-8EDC-3EC5FAB8B392}" srcId="{A05882FE-53AC-42CF-A925-149EF81DF97D}" destId="{239AAA60-1D09-46AA-9BE3-878CF475971D}" srcOrd="1" destOrd="0" parTransId="{982590D7-3332-4A19-9B8C-0A9BB8FC1708}" sibTransId="{B1F332D4-5124-4F2D-980C-D3031BEE6C3B}"/>
    <dgm:cxn modelId="{65C0F957-1667-4587-BF60-7B7022BC6E1D}" type="presOf" srcId="{6F207867-1BD5-4772-A633-87D6837D44EF}" destId="{0235771F-7631-49E5-B573-E65404394951}" srcOrd="0" destOrd="0" presId="urn:microsoft.com/office/officeart/2005/8/layout/vList2"/>
    <dgm:cxn modelId="{2188CD57-1FB2-480F-B50B-7045A1F06F9C}" type="presParOf" srcId="{FE2FF586-942A-4F35-92CF-C80EC9E37876}" destId="{0235771F-7631-49E5-B573-E65404394951}" srcOrd="0" destOrd="0" presId="urn:microsoft.com/office/officeart/2005/8/layout/vList2"/>
    <dgm:cxn modelId="{D809D811-06E7-48D8-BA52-E8270A62BEE0}" type="presParOf" srcId="{FE2FF586-942A-4F35-92CF-C80EC9E37876}" destId="{16F8316B-4515-40DC-BDF9-8C75945E2BE4}" srcOrd="1" destOrd="0" presId="urn:microsoft.com/office/officeart/2005/8/layout/vList2"/>
    <dgm:cxn modelId="{33BC6ABA-39A6-4A34-AFB3-232E98CB5B54}" type="presParOf" srcId="{FE2FF586-942A-4F35-92CF-C80EC9E37876}" destId="{CD97560B-AA53-4F10-81AE-F1EEABBB7858}" srcOrd="2" destOrd="0" presId="urn:microsoft.com/office/officeart/2005/8/layout/vList2"/>
    <dgm:cxn modelId="{4A13D750-BFF6-492B-AE75-B1FAE2D479A6}" type="presParOf" srcId="{FE2FF586-942A-4F35-92CF-C80EC9E37876}" destId="{E94B4BCF-FEA8-40BA-80E9-865808974ED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EFA5B5-639C-4F4F-867B-D04C9CE76639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5226A4C-F2CB-4B40-86DD-A1CE502DE11F}">
      <dgm:prSet/>
      <dgm:spPr/>
      <dgm:t>
        <a:bodyPr/>
        <a:lstStyle/>
        <a:p>
          <a:r>
            <a:rPr lang="en-US" dirty="0"/>
            <a:t>Leigh Ann Jones, STS National Database Manager, Congenital and General Thoracic</a:t>
          </a:r>
        </a:p>
      </dgm:t>
    </dgm:pt>
    <dgm:pt modelId="{BDC544A8-DC5D-43BF-9AF7-C246F084E06A}" type="parTrans" cxnId="{A4EAC37C-F3D1-413F-90B1-D69F431483A9}">
      <dgm:prSet/>
      <dgm:spPr/>
      <dgm:t>
        <a:bodyPr/>
        <a:lstStyle/>
        <a:p>
          <a:endParaRPr lang="en-US"/>
        </a:p>
      </dgm:t>
    </dgm:pt>
    <dgm:pt modelId="{0EC94B13-311A-486E-A894-0C1E243AF3C4}" type="sibTrans" cxnId="{A4EAC37C-F3D1-413F-90B1-D69F431483A9}">
      <dgm:prSet/>
      <dgm:spPr/>
      <dgm:t>
        <a:bodyPr/>
        <a:lstStyle/>
        <a:p>
          <a:endParaRPr lang="en-US"/>
        </a:p>
      </dgm:t>
    </dgm:pt>
    <dgm:pt modelId="{96F08F61-B6BB-4617-8953-93DEA36A6066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Ljones@sts.org</a:t>
          </a:r>
          <a:endParaRPr lang="en-US"/>
        </a:p>
      </dgm:t>
    </dgm:pt>
    <dgm:pt modelId="{7FDC32FF-F0AC-40B8-8711-F26B48A358C2}" type="parTrans" cxnId="{5658832C-C516-4154-AAD1-F03BA3749953}">
      <dgm:prSet/>
      <dgm:spPr/>
      <dgm:t>
        <a:bodyPr/>
        <a:lstStyle/>
        <a:p>
          <a:endParaRPr lang="en-US"/>
        </a:p>
      </dgm:t>
    </dgm:pt>
    <dgm:pt modelId="{5D05F9C1-0C35-4CF5-BFD8-57F1A73BD105}" type="sibTrans" cxnId="{5658832C-C516-4154-AAD1-F03BA3749953}">
      <dgm:prSet/>
      <dgm:spPr/>
      <dgm:t>
        <a:bodyPr/>
        <a:lstStyle/>
        <a:p>
          <a:endParaRPr lang="en-US"/>
        </a:p>
      </dgm:t>
    </dgm:pt>
    <dgm:pt modelId="{D9A44B23-DA2B-447F-8861-044B69108685}">
      <dgm:prSet/>
      <dgm:spPr/>
      <dgm:t>
        <a:bodyPr/>
        <a:lstStyle/>
        <a:p>
          <a:r>
            <a:rPr lang="en-US" dirty="0"/>
            <a:t>Tech Support </a:t>
          </a:r>
        </a:p>
        <a:p>
          <a:r>
            <a:rPr lang="en-US" dirty="0"/>
            <a:t>Analysis Report/Data Submission Questions</a:t>
          </a:r>
        </a:p>
      </dgm:t>
    </dgm:pt>
    <dgm:pt modelId="{9BAD21EE-4EB5-491D-930F-A920717CD6B0}" type="parTrans" cxnId="{6CC687C1-30E4-4886-8186-B1BF66E708A1}">
      <dgm:prSet/>
      <dgm:spPr/>
      <dgm:t>
        <a:bodyPr/>
        <a:lstStyle/>
        <a:p>
          <a:endParaRPr lang="en-US"/>
        </a:p>
      </dgm:t>
    </dgm:pt>
    <dgm:pt modelId="{A26E6847-C186-41D1-8DA1-300AAE7780F1}" type="sibTrans" cxnId="{6CC687C1-30E4-4886-8186-B1BF66E708A1}">
      <dgm:prSet/>
      <dgm:spPr/>
      <dgm:t>
        <a:bodyPr/>
        <a:lstStyle/>
        <a:p>
          <a:endParaRPr lang="en-US"/>
        </a:p>
      </dgm:t>
    </dgm:pt>
    <dgm:pt modelId="{27826C70-0EE0-4989-9264-C2E99C1BED69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STSDB@sts.org</a:t>
          </a:r>
          <a:endParaRPr lang="en-US" dirty="0"/>
        </a:p>
      </dgm:t>
    </dgm:pt>
    <dgm:pt modelId="{58E0BEC9-A4CC-40A4-B407-23515FFA337A}" type="parTrans" cxnId="{226FD3BE-46EC-4AC1-AF67-8B8286E1D16C}">
      <dgm:prSet/>
      <dgm:spPr/>
      <dgm:t>
        <a:bodyPr/>
        <a:lstStyle/>
        <a:p>
          <a:endParaRPr lang="en-US"/>
        </a:p>
      </dgm:t>
    </dgm:pt>
    <dgm:pt modelId="{F92EBC68-AC6D-40E2-907D-E328488BEBAB}" type="sibTrans" cxnId="{226FD3BE-46EC-4AC1-AF67-8B8286E1D16C}">
      <dgm:prSet/>
      <dgm:spPr/>
      <dgm:t>
        <a:bodyPr/>
        <a:lstStyle/>
        <a:p>
          <a:endParaRPr lang="en-US"/>
        </a:p>
      </dgm:t>
    </dgm:pt>
    <dgm:pt modelId="{A1D24013-CC19-4BD0-9F63-657A754A5E6F}">
      <dgm:prSet/>
      <dgm:spPr/>
      <dgm:t>
        <a:bodyPr/>
        <a:lstStyle/>
        <a:p>
          <a:r>
            <a:rPr lang="en-US" dirty="0"/>
            <a:t>STSDB_helpdesk@sts.org</a:t>
          </a:r>
        </a:p>
      </dgm:t>
    </dgm:pt>
    <dgm:pt modelId="{0A998EE3-010D-47E4-8593-6C126D56B9B0}" type="parTrans" cxnId="{4BEE6DDB-185A-40D2-B492-D4C23EFEA529}">
      <dgm:prSet/>
      <dgm:spPr/>
      <dgm:t>
        <a:bodyPr/>
        <a:lstStyle/>
        <a:p>
          <a:endParaRPr lang="en-US"/>
        </a:p>
      </dgm:t>
    </dgm:pt>
    <dgm:pt modelId="{423378BC-11A0-495E-A10A-53978FABD843}" type="sibTrans" cxnId="{4BEE6DDB-185A-40D2-B492-D4C23EFEA529}">
      <dgm:prSet/>
      <dgm:spPr/>
      <dgm:t>
        <a:bodyPr/>
        <a:lstStyle/>
        <a:p>
          <a:endParaRPr lang="en-US"/>
        </a:p>
      </dgm:t>
    </dgm:pt>
    <dgm:pt modelId="{749079AF-E884-4AB6-A85D-2A06C24EBFD9}">
      <dgm:prSet/>
      <dgm:spPr/>
      <dgm:t>
        <a:bodyPr/>
        <a:lstStyle/>
        <a:p>
          <a:r>
            <a:rPr lang="en-US"/>
            <a:t>Database </a:t>
          </a:r>
          <a:r>
            <a:rPr lang="en-US" dirty="0"/>
            <a:t>Operational Questions</a:t>
          </a:r>
        </a:p>
      </dgm:t>
    </dgm:pt>
    <dgm:pt modelId="{C8A37DF2-029B-4E99-B0BA-2BD02E282385}" type="parTrans" cxnId="{255B4F22-D1FA-4E06-90E8-D14DF1A864B6}">
      <dgm:prSet/>
      <dgm:spPr/>
      <dgm:t>
        <a:bodyPr/>
        <a:lstStyle/>
        <a:p>
          <a:endParaRPr lang="en-US"/>
        </a:p>
      </dgm:t>
    </dgm:pt>
    <dgm:pt modelId="{F62B7FE4-5263-4E81-9794-FB387F49E7C2}" type="sibTrans" cxnId="{255B4F22-D1FA-4E06-90E8-D14DF1A864B6}">
      <dgm:prSet/>
      <dgm:spPr/>
      <dgm:t>
        <a:bodyPr/>
        <a:lstStyle/>
        <a:p>
          <a:endParaRPr lang="en-US"/>
        </a:p>
      </dgm:t>
    </dgm:pt>
    <dgm:pt modelId="{980C3D1E-9E93-4B0E-AC90-CCABF286E882}" type="pres">
      <dgm:prSet presAssocID="{D1EFA5B5-639C-4F4F-867B-D04C9CE76639}" presName="Name0" presStyleCnt="0">
        <dgm:presLayoutVars>
          <dgm:dir/>
          <dgm:animLvl val="lvl"/>
          <dgm:resizeHandles val="exact"/>
        </dgm:presLayoutVars>
      </dgm:prSet>
      <dgm:spPr/>
    </dgm:pt>
    <dgm:pt modelId="{CF12FC3A-AF3C-4C8C-8CCF-B523AFDFFCB4}" type="pres">
      <dgm:prSet presAssocID="{C5226A4C-F2CB-4B40-86DD-A1CE502DE11F}" presName="composite" presStyleCnt="0"/>
      <dgm:spPr/>
    </dgm:pt>
    <dgm:pt modelId="{20EE5857-9EE1-4CAF-93AA-4AFDD15127CA}" type="pres">
      <dgm:prSet presAssocID="{C5226A4C-F2CB-4B40-86DD-A1CE502DE11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7892282-717F-42C2-ACAA-1632BD01BA6D}" type="pres">
      <dgm:prSet presAssocID="{C5226A4C-F2CB-4B40-86DD-A1CE502DE11F}" presName="desTx" presStyleLbl="alignAccFollowNode1" presStyleIdx="0" presStyleCnt="3">
        <dgm:presLayoutVars>
          <dgm:bulletEnabled val="1"/>
        </dgm:presLayoutVars>
      </dgm:prSet>
      <dgm:spPr/>
    </dgm:pt>
    <dgm:pt modelId="{C3863CCD-509D-45DB-B745-28FF2074029D}" type="pres">
      <dgm:prSet presAssocID="{0EC94B13-311A-486E-A894-0C1E243AF3C4}" presName="space" presStyleCnt="0"/>
      <dgm:spPr/>
    </dgm:pt>
    <dgm:pt modelId="{71EDB549-F065-4B17-8077-B5CAF9FA057A}" type="pres">
      <dgm:prSet presAssocID="{D9A44B23-DA2B-447F-8861-044B69108685}" presName="composite" presStyleCnt="0"/>
      <dgm:spPr/>
    </dgm:pt>
    <dgm:pt modelId="{A8D44EBF-58C5-4FAC-A14D-6BD00A6ECB46}" type="pres">
      <dgm:prSet presAssocID="{D9A44B23-DA2B-447F-8861-044B6910868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0E0ACF0-862A-4B8C-BD67-2E81C156B81A}" type="pres">
      <dgm:prSet presAssocID="{D9A44B23-DA2B-447F-8861-044B69108685}" presName="desTx" presStyleLbl="alignAccFollowNode1" presStyleIdx="1" presStyleCnt="3">
        <dgm:presLayoutVars>
          <dgm:bulletEnabled val="1"/>
        </dgm:presLayoutVars>
      </dgm:prSet>
      <dgm:spPr/>
    </dgm:pt>
    <dgm:pt modelId="{4638EC10-D1D3-40F2-89EC-F7FB9371AFC4}" type="pres">
      <dgm:prSet presAssocID="{A26E6847-C186-41D1-8DA1-300AAE7780F1}" presName="space" presStyleCnt="0"/>
      <dgm:spPr/>
    </dgm:pt>
    <dgm:pt modelId="{A4826048-8B32-4591-AB24-7DD39170AFC6}" type="pres">
      <dgm:prSet presAssocID="{749079AF-E884-4AB6-A85D-2A06C24EBFD9}" presName="composite" presStyleCnt="0"/>
      <dgm:spPr/>
    </dgm:pt>
    <dgm:pt modelId="{2B3EEACB-651F-4655-AD22-E2AED145CD2C}" type="pres">
      <dgm:prSet presAssocID="{749079AF-E884-4AB6-A85D-2A06C24EBFD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B97CE0E-66AE-499C-84AC-8B75F7A5F608}" type="pres">
      <dgm:prSet presAssocID="{749079AF-E884-4AB6-A85D-2A06C24EBFD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DB98F07-A1F9-4B99-ABAC-3DE5F4841C03}" type="presOf" srcId="{A1D24013-CC19-4BD0-9F63-657A754A5E6F}" destId="{80E0ACF0-862A-4B8C-BD67-2E81C156B81A}" srcOrd="0" destOrd="0" presId="urn:microsoft.com/office/officeart/2005/8/layout/hList1"/>
    <dgm:cxn modelId="{9A78081D-0D7F-444C-8BB2-EE79802EF2AB}" type="presOf" srcId="{C5226A4C-F2CB-4B40-86DD-A1CE502DE11F}" destId="{20EE5857-9EE1-4CAF-93AA-4AFDD15127CA}" srcOrd="0" destOrd="0" presId="urn:microsoft.com/office/officeart/2005/8/layout/hList1"/>
    <dgm:cxn modelId="{255B4F22-D1FA-4E06-90E8-D14DF1A864B6}" srcId="{D1EFA5B5-639C-4F4F-867B-D04C9CE76639}" destId="{749079AF-E884-4AB6-A85D-2A06C24EBFD9}" srcOrd="2" destOrd="0" parTransId="{C8A37DF2-029B-4E99-B0BA-2BD02E282385}" sibTransId="{F62B7FE4-5263-4E81-9794-FB387F49E7C2}"/>
    <dgm:cxn modelId="{5658832C-C516-4154-AAD1-F03BA3749953}" srcId="{C5226A4C-F2CB-4B40-86DD-A1CE502DE11F}" destId="{96F08F61-B6BB-4617-8953-93DEA36A6066}" srcOrd="0" destOrd="0" parTransId="{7FDC32FF-F0AC-40B8-8711-F26B48A358C2}" sibTransId="{5D05F9C1-0C35-4CF5-BFD8-57F1A73BD105}"/>
    <dgm:cxn modelId="{12508439-119C-458B-B1EC-559FA43F94AD}" type="presOf" srcId="{D9A44B23-DA2B-447F-8861-044B69108685}" destId="{A8D44EBF-58C5-4FAC-A14D-6BD00A6ECB46}" srcOrd="0" destOrd="0" presId="urn:microsoft.com/office/officeart/2005/8/layout/hList1"/>
    <dgm:cxn modelId="{65FF273A-E2D8-4012-99E0-5ED700B1B387}" type="presOf" srcId="{27826C70-0EE0-4989-9264-C2E99C1BED69}" destId="{0B97CE0E-66AE-499C-84AC-8B75F7A5F608}" srcOrd="0" destOrd="0" presId="urn:microsoft.com/office/officeart/2005/8/layout/hList1"/>
    <dgm:cxn modelId="{A4EAC37C-F3D1-413F-90B1-D69F431483A9}" srcId="{D1EFA5B5-639C-4F4F-867B-D04C9CE76639}" destId="{C5226A4C-F2CB-4B40-86DD-A1CE502DE11F}" srcOrd="0" destOrd="0" parTransId="{BDC544A8-DC5D-43BF-9AF7-C246F084E06A}" sibTransId="{0EC94B13-311A-486E-A894-0C1E243AF3C4}"/>
    <dgm:cxn modelId="{6AB52A9C-109E-41D7-A81F-0E87E0F22A45}" type="presOf" srcId="{D1EFA5B5-639C-4F4F-867B-D04C9CE76639}" destId="{980C3D1E-9E93-4B0E-AC90-CCABF286E882}" srcOrd="0" destOrd="0" presId="urn:microsoft.com/office/officeart/2005/8/layout/hList1"/>
    <dgm:cxn modelId="{50DA50A8-EE7A-43EC-BE85-EE4174BB4254}" type="presOf" srcId="{96F08F61-B6BB-4617-8953-93DEA36A6066}" destId="{67892282-717F-42C2-ACAA-1632BD01BA6D}" srcOrd="0" destOrd="0" presId="urn:microsoft.com/office/officeart/2005/8/layout/hList1"/>
    <dgm:cxn modelId="{D75AD7B9-D543-4269-BD8D-2456379DC706}" type="presOf" srcId="{749079AF-E884-4AB6-A85D-2A06C24EBFD9}" destId="{2B3EEACB-651F-4655-AD22-E2AED145CD2C}" srcOrd="0" destOrd="0" presId="urn:microsoft.com/office/officeart/2005/8/layout/hList1"/>
    <dgm:cxn modelId="{226FD3BE-46EC-4AC1-AF67-8B8286E1D16C}" srcId="{749079AF-E884-4AB6-A85D-2A06C24EBFD9}" destId="{27826C70-0EE0-4989-9264-C2E99C1BED69}" srcOrd="0" destOrd="0" parTransId="{58E0BEC9-A4CC-40A4-B407-23515FFA337A}" sibTransId="{F92EBC68-AC6D-40E2-907D-E328488BEBAB}"/>
    <dgm:cxn modelId="{6CC687C1-30E4-4886-8186-B1BF66E708A1}" srcId="{D1EFA5B5-639C-4F4F-867B-D04C9CE76639}" destId="{D9A44B23-DA2B-447F-8861-044B69108685}" srcOrd="1" destOrd="0" parTransId="{9BAD21EE-4EB5-491D-930F-A920717CD6B0}" sibTransId="{A26E6847-C186-41D1-8DA1-300AAE7780F1}"/>
    <dgm:cxn modelId="{4BEE6DDB-185A-40D2-B492-D4C23EFEA529}" srcId="{D9A44B23-DA2B-447F-8861-044B69108685}" destId="{A1D24013-CC19-4BD0-9F63-657A754A5E6F}" srcOrd="0" destOrd="0" parTransId="{0A998EE3-010D-47E4-8593-6C126D56B9B0}" sibTransId="{423378BC-11A0-495E-A10A-53978FABD843}"/>
    <dgm:cxn modelId="{BA2AE926-692D-4A50-8B06-A156507DC88D}" type="presParOf" srcId="{980C3D1E-9E93-4B0E-AC90-CCABF286E882}" destId="{CF12FC3A-AF3C-4C8C-8CCF-B523AFDFFCB4}" srcOrd="0" destOrd="0" presId="urn:microsoft.com/office/officeart/2005/8/layout/hList1"/>
    <dgm:cxn modelId="{4AE64283-1911-4A94-B724-699844BBEE56}" type="presParOf" srcId="{CF12FC3A-AF3C-4C8C-8CCF-B523AFDFFCB4}" destId="{20EE5857-9EE1-4CAF-93AA-4AFDD15127CA}" srcOrd="0" destOrd="0" presId="urn:microsoft.com/office/officeart/2005/8/layout/hList1"/>
    <dgm:cxn modelId="{7FAE28BF-B307-4850-A508-19BE190FC3BF}" type="presParOf" srcId="{CF12FC3A-AF3C-4C8C-8CCF-B523AFDFFCB4}" destId="{67892282-717F-42C2-ACAA-1632BD01BA6D}" srcOrd="1" destOrd="0" presId="urn:microsoft.com/office/officeart/2005/8/layout/hList1"/>
    <dgm:cxn modelId="{16862A37-73C2-4A31-BF11-A4B1186F2E35}" type="presParOf" srcId="{980C3D1E-9E93-4B0E-AC90-CCABF286E882}" destId="{C3863CCD-509D-45DB-B745-28FF2074029D}" srcOrd="1" destOrd="0" presId="urn:microsoft.com/office/officeart/2005/8/layout/hList1"/>
    <dgm:cxn modelId="{B94E2448-53FA-4022-8924-49F0454932E0}" type="presParOf" srcId="{980C3D1E-9E93-4B0E-AC90-CCABF286E882}" destId="{71EDB549-F065-4B17-8077-B5CAF9FA057A}" srcOrd="2" destOrd="0" presId="urn:microsoft.com/office/officeart/2005/8/layout/hList1"/>
    <dgm:cxn modelId="{2F80189B-8E3F-4011-BD56-DAAFC9706417}" type="presParOf" srcId="{71EDB549-F065-4B17-8077-B5CAF9FA057A}" destId="{A8D44EBF-58C5-4FAC-A14D-6BD00A6ECB46}" srcOrd="0" destOrd="0" presId="urn:microsoft.com/office/officeart/2005/8/layout/hList1"/>
    <dgm:cxn modelId="{18DB6F65-FF05-4411-88EF-DB60ED681669}" type="presParOf" srcId="{71EDB549-F065-4B17-8077-B5CAF9FA057A}" destId="{80E0ACF0-862A-4B8C-BD67-2E81C156B81A}" srcOrd="1" destOrd="0" presId="urn:microsoft.com/office/officeart/2005/8/layout/hList1"/>
    <dgm:cxn modelId="{E3B60EA6-2177-4FFB-8EF5-228EC07A065F}" type="presParOf" srcId="{980C3D1E-9E93-4B0E-AC90-CCABF286E882}" destId="{4638EC10-D1D3-40F2-89EC-F7FB9371AFC4}" srcOrd="3" destOrd="0" presId="urn:microsoft.com/office/officeart/2005/8/layout/hList1"/>
    <dgm:cxn modelId="{E958774C-E3E3-4CF5-B4A7-B40C505DE9EA}" type="presParOf" srcId="{980C3D1E-9E93-4B0E-AC90-CCABF286E882}" destId="{A4826048-8B32-4591-AB24-7DD39170AFC6}" srcOrd="4" destOrd="0" presId="urn:microsoft.com/office/officeart/2005/8/layout/hList1"/>
    <dgm:cxn modelId="{5736EB3E-100C-4BDB-B442-3867E86F3A1C}" type="presParOf" srcId="{A4826048-8B32-4591-AB24-7DD39170AFC6}" destId="{2B3EEACB-651F-4655-AD22-E2AED145CD2C}" srcOrd="0" destOrd="0" presId="urn:microsoft.com/office/officeart/2005/8/layout/hList1"/>
    <dgm:cxn modelId="{D16CC209-9007-4448-9D0C-C4A4EF22EFC2}" type="presParOf" srcId="{A4826048-8B32-4591-AB24-7DD39170AFC6}" destId="{0B97CE0E-66AE-499C-84AC-8B75F7A5F60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101D1-58E3-48D1-97EB-4D4D9FBE1BE7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E6EFA9-E07E-41EF-AE32-204DDB52AF53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Please use the Q&amp;A Function. </a:t>
          </a:r>
        </a:p>
      </dsp:txBody>
      <dsp:txXfrm>
        <a:off x="383617" y="1447754"/>
        <a:ext cx="2847502" cy="1768010"/>
      </dsp:txXfrm>
    </dsp:sp>
    <dsp:sp modelId="{8CB6D256-5657-4B3D-AD02-C1D190A1F0CF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40028E-A2DA-4CAE-B428-1DB32C5B534F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We will answer as many questions as possible.</a:t>
          </a:r>
        </a:p>
      </dsp:txBody>
      <dsp:txXfrm>
        <a:off x="3998355" y="1447754"/>
        <a:ext cx="2847502" cy="1768010"/>
      </dsp:txXfrm>
    </dsp:sp>
    <dsp:sp modelId="{8AF0A8B5-B7D8-4436-B1B3-B959C99906DD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AD78B3-84B5-404F-B6BC-1E6CD337A38E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We encourage your feedback and want to hear from you!</a:t>
          </a:r>
        </a:p>
      </dsp:txBody>
      <dsp:txXfrm>
        <a:off x="7613092" y="1447754"/>
        <a:ext cx="2847502" cy="1768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5771F-7631-49E5-B573-E65404394951}">
      <dsp:nvSpPr>
        <dsp:cNvPr id="0" name=""/>
        <dsp:cNvSpPr/>
      </dsp:nvSpPr>
      <dsp:spPr>
        <a:xfrm>
          <a:off x="0" y="53509"/>
          <a:ext cx="6666833" cy="15970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>
              <a:latin typeface="Calibri Light" panose="020F0302020204030204"/>
            </a:rPr>
            <a:t>User Group Call</a:t>
          </a:r>
        </a:p>
      </dsp:txBody>
      <dsp:txXfrm>
        <a:off x="77962" y="131471"/>
        <a:ext cx="6510909" cy="1441126"/>
      </dsp:txXfrm>
    </dsp:sp>
    <dsp:sp modelId="{16F8316B-4515-40DC-BDF9-8C75945E2BE4}">
      <dsp:nvSpPr>
        <dsp:cNvPr id="0" name=""/>
        <dsp:cNvSpPr/>
      </dsp:nvSpPr>
      <dsp:spPr>
        <a:xfrm>
          <a:off x="0" y="1650560"/>
          <a:ext cx="6666833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53340" rIns="298704" bIns="5334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200" kern="1200" dirty="0">
              <a:latin typeface="Calibri Light" panose="020F0302020204030204"/>
            </a:rPr>
            <a:t>November 7 @ 12pm CT</a:t>
          </a:r>
        </a:p>
      </dsp:txBody>
      <dsp:txXfrm>
        <a:off x="0" y="1650560"/>
        <a:ext cx="6666833" cy="1076400"/>
      </dsp:txXfrm>
    </dsp:sp>
    <dsp:sp modelId="{CD97560B-AA53-4F10-81AE-F1EEABBB7858}">
      <dsp:nvSpPr>
        <dsp:cNvPr id="0" name=""/>
        <dsp:cNvSpPr/>
      </dsp:nvSpPr>
      <dsp:spPr>
        <a:xfrm>
          <a:off x="0" y="2726960"/>
          <a:ext cx="6666833" cy="159705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>
              <a:latin typeface="Calibri Light" panose="020F0302020204030204"/>
            </a:rPr>
            <a:t>Monthly Webinar</a:t>
          </a:r>
        </a:p>
      </dsp:txBody>
      <dsp:txXfrm>
        <a:off x="77962" y="2804922"/>
        <a:ext cx="6510909" cy="1441126"/>
      </dsp:txXfrm>
    </dsp:sp>
    <dsp:sp modelId="{E94B4BCF-FEA8-40BA-80E9-865808974ED5}">
      <dsp:nvSpPr>
        <dsp:cNvPr id="0" name=""/>
        <dsp:cNvSpPr/>
      </dsp:nvSpPr>
      <dsp:spPr>
        <a:xfrm>
          <a:off x="0" y="4324010"/>
          <a:ext cx="6666833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53340" rIns="298704" bIns="5334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200" kern="1200" dirty="0">
              <a:latin typeface="Calibri Light" panose="020F0302020204030204"/>
            </a:rPr>
            <a:t>November 21 @ 12pm CT</a:t>
          </a:r>
        </a:p>
      </dsp:txBody>
      <dsp:txXfrm>
        <a:off x="0" y="4324010"/>
        <a:ext cx="6666833" cy="107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E5857-9EE1-4CAF-93AA-4AFDD15127CA}">
      <dsp:nvSpPr>
        <dsp:cNvPr id="0" name=""/>
        <dsp:cNvSpPr/>
      </dsp:nvSpPr>
      <dsp:spPr>
        <a:xfrm>
          <a:off x="3286" y="336111"/>
          <a:ext cx="3203971" cy="12815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Leigh Ann Jones, STS National Database Manager, Congenital and General Thoracic</a:t>
          </a:r>
        </a:p>
      </dsp:txBody>
      <dsp:txXfrm>
        <a:off x="3286" y="336111"/>
        <a:ext cx="3203971" cy="1281588"/>
      </dsp:txXfrm>
    </dsp:sp>
    <dsp:sp modelId="{67892282-717F-42C2-ACAA-1632BD01BA6D}">
      <dsp:nvSpPr>
        <dsp:cNvPr id="0" name=""/>
        <dsp:cNvSpPr/>
      </dsp:nvSpPr>
      <dsp:spPr>
        <a:xfrm>
          <a:off x="3286" y="1617700"/>
          <a:ext cx="3203971" cy="8784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hlinkClick xmlns:r="http://schemas.openxmlformats.org/officeDocument/2006/relationships" r:id="rId1"/>
            </a:rPr>
            <a:t>Ljones@sts.org</a:t>
          </a:r>
          <a:endParaRPr lang="en-US" sz="2000" kern="1200"/>
        </a:p>
      </dsp:txBody>
      <dsp:txXfrm>
        <a:off x="3286" y="1617700"/>
        <a:ext cx="3203971" cy="878400"/>
      </dsp:txXfrm>
    </dsp:sp>
    <dsp:sp modelId="{A8D44EBF-58C5-4FAC-A14D-6BD00A6ECB46}">
      <dsp:nvSpPr>
        <dsp:cNvPr id="0" name=""/>
        <dsp:cNvSpPr/>
      </dsp:nvSpPr>
      <dsp:spPr>
        <a:xfrm>
          <a:off x="3655814" y="336111"/>
          <a:ext cx="3203971" cy="1281588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Tech Support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Analysis Report/Data Submission Questions</a:t>
          </a:r>
        </a:p>
      </dsp:txBody>
      <dsp:txXfrm>
        <a:off x="3655814" y="336111"/>
        <a:ext cx="3203971" cy="1281588"/>
      </dsp:txXfrm>
    </dsp:sp>
    <dsp:sp modelId="{80E0ACF0-862A-4B8C-BD67-2E81C156B81A}">
      <dsp:nvSpPr>
        <dsp:cNvPr id="0" name=""/>
        <dsp:cNvSpPr/>
      </dsp:nvSpPr>
      <dsp:spPr>
        <a:xfrm>
          <a:off x="3655814" y="1617700"/>
          <a:ext cx="3203971" cy="878400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STSDB_helpdesk@sts.org</a:t>
          </a:r>
        </a:p>
      </dsp:txBody>
      <dsp:txXfrm>
        <a:off x="3655814" y="1617700"/>
        <a:ext cx="3203971" cy="878400"/>
      </dsp:txXfrm>
    </dsp:sp>
    <dsp:sp modelId="{2B3EEACB-651F-4655-AD22-E2AED145CD2C}">
      <dsp:nvSpPr>
        <dsp:cNvPr id="0" name=""/>
        <dsp:cNvSpPr/>
      </dsp:nvSpPr>
      <dsp:spPr>
        <a:xfrm>
          <a:off x="7308342" y="336111"/>
          <a:ext cx="3203971" cy="1281588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Database </a:t>
          </a:r>
          <a:r>
            <a:rPr lang="en-US" sz="2000" kern="1200" dirty="0"/>
            <a:t>Operational Questions</a:t>
          </a:r>
        </a:p>
      </dsp:txBody>
      <dsp:txXfrm>
        <a:off x="7308342" y="336111"/>
        <a:ext cx="3203971" cy="1281588"/>
      </dsp:txXfrm>
    </dsp:sp>
    <dsp:sp modelId="{0B97CE0E-66AE-499C-84AC-8B75F7A5F608}">
      <dsp:nvSpPr>
        <dsp:cNvPr id="0" name=""/>
        <dsp:cNvSpPr/>
      </dsp:nvSpPr>
      <dsp:spPr>
        <a:xfrm>
          <a:off x="7308342" y="1617700"/>
          <a:ext cx="3203971" cy="878400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hlinkClick xmlns:r="http://schemas.openxmlformats.org/officeDocument/2006/relationships" r:id="rId2"/>
            </a:rPr>
            <a:t>STSDB@sts.org</a:t>
          </a:r>
          <a:endParaRPr lang="en-US" sz="2000" kern="1200" dirty="0"/>
        </a:p>
      </dsp:txBody>
      <dsp:txXfrm>
        <a:off x="7308342" y="1617700"/>
        <a:ext cx="3203971" cy="87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D0015-4A37-44D1-9F09-703BA3CA960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D8870-3624-4435-AD3B-865A70364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3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9F4CB-E21A-4A9F-B860-2E0949052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8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9F4CB-E21A-4A9F-B860-2E0949052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110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 panose="020F0502020204030204"/>
              </a:rPr>
              <a:t>New Data Manager webinar – Leslie doing demo of harvest tools (MVR, Harvest Summary Report, Prim Procedure Mismatch,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9F4CB-E21A-4A9F-B860-2E0949052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74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9F4CB-E21A-4A9F-B860-2E0949052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418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9F4CB-E21A-4A9F-B860-2E0949052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73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7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8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61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80C04-F2EE-8F18-2D16-B51FBC5DA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32B2FB-05EE-DC58-67A6-FF79FFDBA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9D79C-C97C-BB83-986B-6F71E2E0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B7FC-CBBE-2041-806F-C1AFCA9A30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4BE7C-69F7-F27B-97C7-FA3389652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B2CAD-A5E8-2280-6720-530914D1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6E0B-6CA8-834B-86AB-89D415B0F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69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08D5E-3B5E-7495-9785-ED1209A9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DEE86-B207-24D1-E7F7-E2F8ECB76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ADD4F-2114-9F4D-DBF0-66020BFDB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B7FC-CBBE-2041-806F-C1AFCA9A30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653B0-CA52-F852-BF8F-6DD29406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E10A7-D0E5-4E22-B300-4F1E7FD6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6E0B-6CA8-834B-86AB-89D415B0F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10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34599-1B86-1CD6-8471-D82DD434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34A6B-4D0E-E68F-3797-B77ACAA42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4FB90-FB33-9154-996A-D6F7C165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B7FC-CBBE-2041-806F-C1AFCA9A30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2EC20-28A3-4845-5B47-FABEF801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25E9A-A41A-B395-D5BF-FC77D19B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6E0B-6CA8-834B-86AB-89D415B0F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02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7A76-5FC8-CB76-E668-6714A25F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1E157-A1F2-E46C-7E91-19C1F6985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C798D2-9A8C-DB97-BE60-C4A405CC1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730D3-0F29-98EC-9DB1-6FE47FDC0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B7FC-CBBE-2041-806F-C1AFCA9A30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8C764-7AA5-3EF9-1880-B27532FDB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C4B05-295D-7641-8DDC-3C9D5D1DF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6E0B-6CA8-834B-86AB-89D415B0F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62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27B9-D514-E549-0CAD-98F1814E2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F4DF3-20C5-7564-9FDD-8E0300607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F0CB8-EC91-C76A-8E5D-9009B84B2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530AC4-F843-C8D1-F031-52AC513D0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810338-D0CC-2DA6-316E-B9588D034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3E1A4D-803A-1E03-FC24-63056ECDB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B7FC-CBBE-2041-806F-C1AFCA9A30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4CD599-1FDF-5819-D715-B20F4CBCD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472EB3-91F5-AD11-DF90-4290809F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6E0B-6CA8-834B-86AB-89D415B0F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66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EF5A6-39D8-C1E9-9F8E-2F58D1216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D4EEE3-4062-9D0E-A38D-ECD98579A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B7FC-CBBE-2041-806F-C1AFCA9A30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FD07F2-1716-3FFA-E945-557052F92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6DA57-EFA6-C03F-11B7-753B61CB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6E0B-6CA8-834B-86AB-89D415B0F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7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7B7A97-A5D8-16FC-6228-8A59FEA1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B7FC-CBBE-2041-806F-C1AFCA9A30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10D18-9ECB-FC48-5AD2-0928B792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2D563-BC99-58CA-AB67-F672D151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6E0B-6CA8-834B-86AB-89D415B0F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73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368D2-799A-7434-45D6-9563D095A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0BBD-793F-CA91-E78F-57FA0AA02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95AB9-6D0C-1C3E-067D-E31543630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15589-F5B8-CE06-2F21-C7742020B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B7FC-CBBE-2041-806F-C1AFCA9A30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72571-4AC7-98A2-42C4-2E794544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2A3AF-4E2B-B615-F026-329721E77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6E0B-6CA8-834B-86AB-89D415B0F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3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33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55124-C252-B6DD-FAC7-8DA4EA890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A8A67B-DD52-ADC0-3DB6-6B9D157B1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25A1-9B0E-D43E-5E01-B3766F5AC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4591B-085E-49A2-DBAA-ED75D9625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B7FC-CBBE-2041-806F-C1AFCA9A30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E212B-B9AC-81C2-8802-A0F8154F0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324F3-CE10-21CD-6524-157AF5A4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6E0B-6CA8-834B-86AB-89D415B0F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25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65FF7-0539-1A2F-7863-1EAF8353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A15C3E-860F-D65B-20D0-C10362BBD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8BAE3-A16F-193F-9F54-70DF09791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B7FC-CBBE-2041-806F-C1AFCA9A30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BF447-C7BB-AF52-52A8-969A7884D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0F62D-B29C-16EC-260C-D142111C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6E0B-6CA8-834B-86AB-89D415B0F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1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AEB69A-4060-41BD-A05A-1F8313E44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4896C-FA6E-BB2F-F43F-C23629B32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0F775-2EE7-60B9-068C-9C84B3639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B7FC-CBBE-2041-806F-C1AFCA9A30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756D4-5D03-24AB-AAFD-F52BD3E8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0C5DB-9CAF-8665-8F8E-82BBDC2F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6E0B-6CA8-834B-86AB-89D415B0F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38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66B4A-F366-4792-8B95-853A4C626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E060F0-58E8-4018-BA75-B0CF82222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36339-2B53-4905-85ED-2F448B668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AFDC-CFE3-473E-A691-A077903936D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C7E7D-2A43-46D4-B1A3-4BBAD156B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8A257-2B57-4F93-83B0-C6065D8F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1E7E-C222-41CC-B6E5-8D0EA2DF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22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2A6C8D-1F55-4868-975B-00B856694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AFDC-CFE3-473E-A691-A077903936D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C1BFA-AAE9-4337-91D5-1C5902F04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7CEA0-7CA8-4097-AAA9-F350C4E1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1E7E-C222-41CC-B6E5-8D0EA2DF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1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129B-CE8A-48F1-A046-1F9B0ADC4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DFF14-0051-4477-8BD4-881EDB0D2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4BF87-A001-46DF-925D-A4D9C5EC3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C3E4D-E010-4104-B75F-0BF7E0A29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AFDC-CFE3-473E-A691-A077903936D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BAD5A-2549-4DE9-A662-F809AB3CC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7E6A1-B692-427E-BDD5-E34A0255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1E7E-C222-41CC-B6E5-8D0EA2DF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3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8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3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4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4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4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7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9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5B75-DF13-4070-A669-621ABF28A9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0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90C281-45DE-8C6F-0B1E-D014E9C0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628B4-4963-970D-5F99-1BACC420A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5FE22-DA4D-1CE1-423B-14DD21F16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4B7FC-CBBE-2041-806F-C1AFCA9A30E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3CBA6-B0D9-EEDE-75C7-0C62A852A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813A6-FB83-F5D2-5420-CDA626577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06E0B-6CA8-834B-86AB-89D415B0F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2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2FA0B6-6E4F-46A9-8285-1C5FEAFE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F519A-8F01-4585-9C34-25248DD9E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0D2D0-F0E4-499D-BC9C-AF22E0557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AFDC-CFE3-473E-A691-A077903936D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4BC83-54D1-4C23-ABAB-295A35BA4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C07D4-ECA3-4E5D-8AC4-22169CE0E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1E7E-C222-41CC-B6E5-8D0EA2DFB36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7DDE1A5-2569-4FDA-83BE-89C16EC6228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2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9.e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hyperlink" Target="http://aloe-vera-store.&#945;&#955;&#959;&#951;.gr/contact-us.html" TargetMode="External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hyperlink" Target="mailto:cwellnitz@sts.org" TargetMode="External"/><Relationship Id="rId5" Type="http://schemas.openxmlformats.org/officeDocument/2006/relationships/diagramData" Target="../diagrams/data3.xml"/><Relationship Id="rId10" Type="http://schemas.openxmlformats.org/officeDocument/2006/relationships/hyperlink" Target="mailto:lwacker@sts.org" TargetMode="External"/><Relationship Id="rId4" Type="http://schemas.openxmlformats.org/officeDocument/2006/relationships/hyperlink" Target="https://creativecommons.org/licenses/by-sa/3.0/" TargetMode="External"/><Relationship Id="rId9" Type="http://schemas.microsoft.com/office/2007/relationships/diagramDrawing" Target="../diagrams/drawing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50D1D739-EDC4-4BE6-A073-9B157E1F9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CDD35A4-E546-4AF3-A8B9-AC24C5C9F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852070 w 12192000"/>
              <a:gd name="connsiteY1" fmla="*/ 0 h 6858000"/>
              <a:gd name="connsiteX2" fmla="*/ 3878367 w 12192000"/>
              <a:gd name="connsiteY2" fmla="*/ 23504 h 6858000"/>
              <a:gd name="connsiteX3" fmla="*/ 3885324 w 12192000"/>
              <a:gd name="connsiteY3" fmla="*/ 84795 h 6858000"/>
              <a:gd name="connsiteX4" fmla="*/ 3820400 w 12192000"/>
              <a:gd name="connsiteY4" fmla="*/ 131127 h 6858000"/>
              <a:gd name="connsiteX5" fmla="*/ 3631811 w 12192000"/>
              <a:gd name="connsiteY5" fmla="*/ 219929 h 6858000"/>
              <a:gd name="connsiteX6" fmla="*/ 4327428 w 12192000"/>
              <a:gd name="connsiteY6" fmla="*/ 351201 h 6858000"/>
              <a:gd name="connsiteX7" fmla="*/ 4080099 w 12192000"/>
              <a:gd name="connsiteY7" fmla="*/ 432279 h 6858000"/>
              <a:gd name="connsiteX8" fmla="*/ 3823492 w 12192000"/>
              <a:gd name="connsiteY8" fmla="*/ 490194 h 6858000"/>
              <a:gd name="connsiteX9" fmla="*/ 3545246 w 12192000"/>
              <a:gd name="connsiteY9" fmla="*/ 532664 h 6858000"/>
              <a:gd name="connsiteX10" fmla="*/ 3291732 w 12192000"/>
              <a:gd name="connsiteY10" fmla="*/ 617605 h 6858000"/>
              <a:gd name="connsiteX11" fmla="*/ 3953340 w 12192000"/>
              <a:gd name="connsiteY11" fmla="*/ 652353 h 6858000"/>
              <a:gd name="connsiteX12" fmla="*/ 3610170 w 12192000"/>
              <a:gd name="connsiteY12" fmla="*/ 729572 h 6858000"/>
              <a:gd name="connsiteX13" fmla="*/ 3328832 w 12192000"/>
              <a:gd name="connsiteY13" fmla="*/ 829957 h 6858000"/>
              <a:gd name="connsiteX14" fmla="*/ 3130966 w 12192000"/>
              <a:gd name="connsiteY14" fmla="*/ 876288 h 6858000"/>
              <a:gd name="connsiteX15" fmla="*/ 2920736 w 12192000"/>
              <a:gd name="connsiteY15" fmla="*/ 887872 h 6858000"/>
              <a:gd name="connsiteX16" fmla="*/ 2871269 w 12192000"/>
              <a:gd name="connsiteY16" fmla="*/ 961228 h 6858000"/>
              <a:gd name="connsiteX17" fmla="*/ 2936195 w 12192000"/>
              <a:gd name="connsiteY17" fmla="*/ 1038448 h 6858000"/>
              <a:gd name="connsiteX18" fmla="*/ 3035126 w 12192000"/>
              <a:gd name="connsiteY18" fmla="*/ 1046168 h 6858000"/>
              <a:gd name="connsiteX19" fmla="*/ 3625627 w 12192000"/>
              <a:gd name="connsiteY19" fmla="*/ 1065474 h 6858000"/>
              <a:gd name="connsiteX20" fmla="*/ 1733551 w 12192000"/>
              <a:gd name="connsiteY20" fmla="*/ 1235355 h 6858000"/>
              <a:gd name="connsiteX21" fmla="*/ 1990156 w 12192000"/>
              <a:gd name="connsiteY21" fmla="*/ 1339602 h 6858000"/>
              <a:gd name="connsiteX22" fmla="*/ 2076722 w 12192000"/>
              <a:gd name="connsiteY22" fmla="*/ 1625311 h 6858000"/>
              <a:gd name="connsiteX23" fmla="*/ 2392067 w 12192000"/>
              <a:gd name="connsiteY23" fmla="*/ 1787470 h 6858000"/>
              <a:gd name="connsiteX24" fmla="*/ 2596115 w 12192000"/>
              <a:gd name="connsiteY24" fmla="*/ 1845385 h 6858000"/>
              <a:gd name="connsiteX25" fmla="*/ 3062950 w 12192000"/>
              <a:gd name="connsiteY25" fmla="*/ 1930326 h 6858000"/>
              <a:gd name="connsiteX26" fmla="*/ 3130966 w 12192000"/>
              <a:gd name="connsiteY26" fmla="*/ 2069319 h 6858000"/>
              <a:gd name="connsiteX27" fmla="*/ 3189708 w 12192000"/>
              <a:gd name="connsiteY27" fmla="*/ 2223754 h 6858000"/>
              <a:gd name="connsiteX28" fmla="*/ 3313373 w 12192000"/>
              <a:gd name="connsiteY28" fmla="*/ 2324141 h 6858000"/>
              <a:gd name="connsiteX29" fmla="*/ 2351877 w 12192000"/>
              <a:gd name="connsiteY29" fmla="*/ 2308697 h 6858000"/>
              <a:gd name="connsiteX30" fmla="*/ 3437038 w 12192000"/>
              <a:gd name="connsiteY30" fmla="*/ 2633017 h 6858000"/>
              <a:gd name="connsiteX31" fmla="*/ 3341198 w 12192000"/>
              <a:gd name="connsiteY31" fmla="*/ 2760427 h 6858000"/>
              <a:gd name="connsiteX32" fmla="*/ 3934791 w 12192000"/>
              <a:gd name="connsiteY32" fmla="*/ 2934169 h 6858000"/>
              <a:gd name="connsiteX33" fmla="*/ 3616352 w 12192000"/>
              <a:gd name="connsiteY33" fmla="*/ 2953473 h 6858000"/>
              <a:gd name="connsiteX34" fmla="*/ 5468240 w 12192000"/>
              <a:gd name="connsiteY34" fmla="*/ 3679329 h 6858000"/>
              <a:gd name="connsiteX35" fmla="*/ 8111582 w 12192000"/>
              <a:gd name="connsiteY35" fmla="*/ 4204418 h 6858000"/>
              <a:gd name="connsiteX36" fmla="*/ 9144186 w 12192000"/>
              <a:gd name="connsiteY36" fmla="*/ 4304802 h 6858000"/>
              <a:gd name="connsiteX37" fmla="*/ 10319004 w 12192000"/>
              <a:gd name="connsiteY37" fmla="*/ 4273915 h 6858000"/>
              <a:gd name="connsiteX38" fmla="*/ 12053408 w 12192000"/>
              <a:gd name="connsiteY38" fmla="*/ 3907125 h 6858000"/>
              <a:gd name="connsiteX39" fmla="*/ 12192000 w 12192000"/>
              <a:gd name="connsiteY39" fmla="*/ 3841157 h 6858000"/>
              <a:gd name="connsiteX40" fmla="*/ 12192000 w 12192000"/>
              <a:gd name="connsiteY40" fmla="*/ 6858000 h 6858000"/>
              <a:gd name="connsiteX41" fmla="*/ 0 w 12192000"/>
              <a:gd name="connsiteY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852070" y="0"/>
                </a:lnTo>
                <a:lnTo>
                  <a:pt x="3878367" y="23504"/>
                </a:lnTo>
                <a:cubicBezTo>
                  <a:pt x="3887642" y="39430"/>
                  <a:pt x="3891507" y="59700"/>
                  <a:pt x="3885324" y="84795"/>
                </a:cubicBezTo>
                <a:cubicBezTo>
                  <a:pt x="3876049" y="123406"/>
                  <a:pt x="3845133" y="123406"/>
                  <a:pt x="3820400" y="131127"/>
                </a:cubicBezTo>
                <a:cubicBezTo>
                  <a:pt x="3764751" y="154292"/>
                  <a:pt x="3696735" y="138849"/>
                  <a:pt x="3631811" y="219929"/>
                </a:cubicBezTo>
                <a:cubicBezTo>
                  <a:pt x="3879141" y="262399"/>
                  <a:pt x="4117198" y="181318"/>
                  <a:pt x="4327428" y="351201"/>
                </a:cubicBezTo>
                <a:cubicBezTo>
                  <a:pt x="4250138" y="436142"/>
                  <a:pt x="4163572" y="416836"/>
                  <a:pt x="4080099" y="432279"/>
                </a:cubicBezTo>
                <a:cubicBezTo>
                  <a:pt x="3993533" y="447725"/>
                  <a:pt x="3910058" y="474751"/>
                  <a:pt x="3823492" y="490194"/>
                </a:cubicBezTo>
                <a:cubicBezTo>
                  <a:pt x="3730743" y="509498"/>
                  <a:pt x="3637993" y="513360"/>
                  <a:pt x="3545246" y="532664"/>
                </a:cubicBezTo>
                <a:cubicBezTo>
                  <a:pt x="3467954" y="548109"/>
                  <a:pt x="3384480" y="521081"/>
                  <a:pt x="3291732" y="617605"/>
                </a:cubicBezTo>
                <a:cubicBezTo>
                  <a:pt x="3520513" y="687103"/>
                  <a:pt x="3727651" y="582857"/>
                  <a:pt x="3953340" y="652353"/>
                </a:cubicBezTo>
                <a:cubicBezTo>
                  <a:pt x="3820400" y="714129"/>
                  <a:pt x="3712194" y="694824"/>
                  <a:pt x="3610170" y="729572"/>
                </a:cubicBezTo>
                <a:cubicBezTo>
                  <a:pt x="3517420" y="764322"/>
                  <a:pt x="3406122" y="725712"/>
                  <a:pt x="3328832" y="829957"/>
                </a:cubicBezTo>
                <a:cubicBezTo>
                  <a:pt x="3270090" y="911035"/>
                  <a:pt x="3208258" y="922618"/>
                  <a:pt x="3130966" y="876288"/>
                </a:cubicBezTo>
                <a:cubicBezTo>
                  <a:pt x="3062950" y="833818"/>
                  <a:pt x="2988752" y="845400"/>
                  <a:pt x="2920736" y="887872"/>
                </a:cubicBezTo>
                <a:cubicBezTo>
                  <a:pt x="2896004" y="903315"/>
                  <a:pt x="2871269" y="922618"/>
                  <a:pt x="2871269" y="961228"/>
                </a:cubicBezTo>
                <a:cubicBezTo>
                  <a:pt x="2871269" y="1015283"/>
                  <a:pt x="2902186" y="1030726"/>
                  <a:pt x="2936195" y="1038448"/>
                </a:cubicBezTo>
                <a:cubicBezTo>
                  <a:pt x="2967111" y="1046168"/>
                  <a:pt x="3004210" y="1053891"/>
                  <a:pt x="3035126" y="1046168"/>
                </a:cubicBezTo>
                <a:cubicBezTo>
                  <a:pt x="3232990" y="1003700"/>
                  <a:pt x="3427764" y="1073194"/>
                  <a:pt x="3625627" y="1065474"/>
                </a:cubicBezTo>
                <a:cubicBezTo>
                  <a:pt x="3004210" y="1231494"/>
                  <a:pt x="2376610" y="1177441"/>
                  <a:pt x="1733551" y="1235355"/>
                </a:cubicBezTo>
                <a:cubicBezTo>
                  <a:pt x="1817025" y="1351183"/>
                  <a:pt x="1925232" y="1254661"/>
                  <a:pt x="1990156" y="1339602"/>
                </a:cubicBezTo>
                <a:cubicBezTo>
                  <a:pt x="1928323" y="1517205"/>
                  <a:pt x="1953057" y="1613728"/>
                  <a:pt x="2076722" y="1625311"/>
                </a:cubicBezTo>
                <a:cubicBezTo>
                  <a:pt x="2197295" y="1636894"/>
                  <a:pt x="2327143" y="1575118"/>
                  <a:pt x="2392067" y="1787470"/>
                </a:cubicBezTo>
                <a:cubicBezTo>
                  <a:pt x="2410617" y="1853106"/>
                  <a:pt x="2525008" y="1833802"/>
                  <a:pt x="2596115" y="1845385"/>
                </a:cubicBezTo>
                <a:cubicBezTo>
                  <a:pt x="2750696" y="1872411"/>
                  <a:pt x="2914554" y="1845385"/>
                  <a:pt x="3062950" y="1930326"/>
                </a:cubicBezTo>
                <a:cubicBezTo>
                  <a:pt x="3121692" y="1961213"/>
                  <a:pt x="3161883" y="1984378"/>
                  <a:pt x="3130966" y="2069319"/>
                </a:cubicBezTo>
                <a:cubicBezTo>
                  <a:pt x="3100050" y="2158121"/>
                  <a:pt x="3140242" y="2189008"/>
                  <a:pt x="3189708" y="2223754"/>
                </a:cubicBezTo>
                <a:cubicBezTo>
                  <a:pt x="3226808" y="2250784"/>
                  <a:pt x="3282457" y="2243060"/>
                  <a:pt x="3313373" y="2324141"/>
                </a:cubicBezTo>
                <a:cubicBezTo>
                  <a:pt x="2988752" y="2312558"/>
                  <a:pt x="2673405" y="2246923"/>
                  <a:pt x="2351877" y="2308697"/>
                </a:cubicBezTo>
                <a:cubicBezTo>
                  <a:pt x="2704323" y="2463134"/>
                  <a:pt x="3090776" y="2455412"/>
                  <a:pt x="3437038" y="2633017"/>
                </a:cubicBezTo>
                <a:cubicBezTo>
                  <a:pt x="3424671" y="2694791"/>
                  <a:pt x="3344289" y="2667764"/>
                  <a:pt x="3341198" y="2760427"/>
                </a:cubicBezTo>
                <a:cubicBezTo>
                  <a:pt x="3523603" y="2856951"/>
                  <a:pt x="3743110" y="2791314"/>
                  <a:pt x="3934791" y="2934169"/>
                </a:cubicBezTo>
                <a:cubicBezTo>
                  <a:pt x="3823492" y="2999805"/>
                  <a:pt x="3721469" y="2891699"/>
                  <a:pt x="3616352" y="2953473"/>
                </a:cubicBezTo>
                <a:cubicBezTo>
                  <a:pt x="3650361" y="3046136"/>
                  <a:pt x="5189993" y="3617555"/>
                  <a:pt x="5468240" y="3679329"/>
                </a:cubicBezTo>
                <a:cubicBezTo>
                  <a:pt x="6034007" y="3806740"/>
                  <a:pt x="7663296" y="4131059"/>
                  <a:pt x="8111582" y="4204418"/>
                </a:cubicBezTo>
                <a:cubicBezTo>
                  <a:pt x="8457844" y="4258470"/>
                  <a:pt x="8801016" y="4300942"/>
                  <a:pt x="9144186" y="4304802"/>
                </a:cubicBezTo>
                <a:cubicBezTo>
                  <a:pt x="9536822" y="4308663"/>
                  <a:pt x="9926368" y="4289359"/>
                  <a:pt x="10319004" y="4273915"/>
                </a:cubicBezTo>
                <a:cubicBezTo>
                  <a:pt x="10906415" y="4250750"/>
                  <a:pt x="11484549" y="4158087"/>
                  <a:pt x="12053408" y="3907125"/>
                </a:cubicBezTo>
                <a:lnTo>
                  <a:pt x="12192000" y="384115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3563422"/>
            <a:ext cx="7268147" cy="175437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Society of Thoracic Surgeons</a:t>
            </a:r>
            <a:br>
              <a:rPr lang="en-US" sz="2800" b="1" dirty="0">
                <a:cs typeface="Calibri Light"/>
              </a:rPr>
            </a:br>
            <a:br>
              <a:rPr lang="en-US" sz="2800" b="1" dirty="0"/>
            </a:br>
            <a:r>
              <a:rPr lang="en-US" sz="2800" b="1" dirty="0"/>
              <a:t>Congenital Heart Surgery Database</a:t>
            </a:r>
            <a:br>
              <a:rPr lang="en-US" sz="2800" b="1" dirty="0"/>
            </a:br>
            <a:r>
              <a:rPr lang="en-US" sz="2800" b="1" dirty="0">
                <a:cs typeface="Calibri Light"/>
              </a:rPr>
              <a:t>Monthly Webinar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5384878"/>
            <a:ext cx="7315200" cy="7754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/>
              <a:t>October 17,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5" y="1394794"/>
            <a:ext cx="6153150" cy="10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15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B03965-DC0D-55BC-EDCB-8096BEC4119A}"/>
              </a:ext>
            </a:extLst>
          </p:cNvPr>
          <p:cNvSpPr txBox="1"/>
          <p:nvPr/>
        </p:nvSpPr>
        <p:spPr>
          <a:xfrm>
            <a:off x="393539" y="439838"/>
            <a:ext cx="11377914" cy="6030409"/>
          </a:xfrm>
          <a:prstGeom prst="rect">
            <a:avLst/>
          </a:prstGeom>
          <a:solidFill>
            <a:srgbClr val="97A9AA">
              <a:alpha val="65000"/>
            </a:srgb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204660" y="654876"/>
            <a:ext cx="5950915" cy="1254946"/>
          </a:xfrm>
          <a:prstGeom prst="rect">
            <a:avLst/>
          </a:prstGeom>
          <a:solidFill>
            <a:srgbClr val="404040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402957" y="825168"/>
            <a:ext cx="5555848" cy="899459"/>
          </a:xfrm>
          <a:prstGeom prst="rect">
            <a:avLst/>
          </a:prstGeom>
          <a:solidFill>
            <a:srgbClr val="404040"/>
          </a:solidFill>
          <a:ln>
            <a:solidFill>
              <a:srgbClr val="FFFFFF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3600"/>
              </a:spcBef>
            </a:pPr>
            <a:r>
              <a:rPr lang="en-US" sz="3600" dirty="0">
                <a:solidFill>
                  <a:schemeClr val="bg1"/>
                </a:solidFill>
              </a:rPr>
              <a:t>Case Inclusion, continued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777" y="1909822"/>
            <a:ext cx="1084743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What’s different with adult cases (v6.23)?</a:t>
            </a:r>
          </a:p>
          <a:p>
            <a:endParaRPr lang="en-US" sz="2800" dirty="0"/>
          </a:p>
          <a:p>
            <a:r>
              <a:rPr lang="en-US" sz="2800" u="sng" dirty="0"/>
              <a:t>General Rule:</a:t>
            </a:r>
            <a:r>
              <a:rPr lang="en-US" sz="2800" dirty="0"/>
              <a:t> If you would have included them in v3.41, include them now</a:t>
            </a:r>
          </a:p>
          <a:p>
            <a:endParaRPr lang="en-US" sz="2800" dirty="0"/>
          </a:p>
          <a:p>
            <a:r>
              <a:rPr lang="en-US" sz="2800" u="sng" dirty="0"/>
              <a:t>Ideally:</a:t>
            </a:r>
            <a:r>
              <a:rPr lang="en-US" sz="2800" dirty="0"/>
              <a:t> Every </a:t>
            </a:r>
            <a:r>
              <a:rPr lang="en-US" sz="2800" b="1" i="1" dirty="0"/>
              <a:t>congenital</a:t>
            </a:r>
            <a:r>
              <a:rPr lang="en-US" sz="2800" dirty="0"/>
              <a:t> patient having surgery at your site (with your surgeon group)</a:t>
            </a:r>
            <a:endParaRPr lang="en-US" sz="28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ctr"/>
            <a:r>
              <a:rPr lang="en-US" sz="4000" b="1" dirty="0">
                <a:solidFill>
                  <a:srgbClr val="855D5D"/>
                </a:solidFill>
              </a:rPr>
              <a:t>BE CONSISTENT AT YOUR 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9814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Glossary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70943" y="1526593"/>
            <a:ext cx="12036424" cy="3330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r>
              <a:rPr lang="en-US" sz="2800" b="1" dirty="0"/>
              <a:t>Schedule A: </a:t>
            </a:r>
            <a:r>
              <a:rPr lang="en-US" sz="2800" i="1" dirty="0"/>
              <a:t>Contractual list of all participating surgeons for your Participant ID</a:t>
            </a:r>
            <a:endParaRPr lang="en-US" sz="2800" b="1" dirty="0"/>
          </a:p>
          <a:p>
            <a:pPr marL="171450">
              <a:spcBef>
                <a:spcPts val="1800"/>
              </a:spcBef>
            </a:pPr>
            <a:r>
              <a:rPr lang="en-US" sz="2800" b="1" dirty="0"/>
              <a:t>“Cardiac” cases: </a:t>
            </a:r>
            <a:r>
              <a:rPr lang="en-US" sz="2800" i="1" dirty="0"/>
              <a:t>Cases with an Operation Type 1 or 2</a:t>
            </a:r>
          </a:p>
          <a:p>
            <a:pPr marL="171450">
              <a:spcBef>
                <a:spcPts val="1800"/>
              </a:spcBef>
            </a:pPr>
            <a:r>
              <a:rPr lang="en-US" sz="2800" b="1" i="1" dirty="0"/>
              <a:t>	- </a:t>
            </a:r>
            <a:r>
              <a:rPr lang="en-US" sz="2400" b="1" i="1" dirty="0"/>
              <a:t>CPB Cardiovascular (</a:t>
            </a:r>
            <a:r>
              <a:rPr lang="en-US" sz="2400" b="1" i="1" dirty="0" err="1"/>
              <a:t>OpType</a:t>
            </a:r>
            <a:r>
              <a:rPr lang="en-US" sz="2400" b="1" i="1" dirty="0"/>
              <a:t> 1)</a:t>
            </a:r>
          </a:p>
          <a:p>
            <a:pPr marL="171450">
              <a:spcBef>
                <a:spcPts val="1800"/>
              </a:spcBef>
            </a:pPr>
            <a:r>
              <a:rPr lang="en-US" sz="2400" b="1" i="1" dirty="0"/>
              <a:t>	- No CPB, Cardiovascular (</a:t>
            </a:r>
            <a:r>
              <a:rPr lang="en-US" sz="2400" b="1" i="1" dirty="0" err="1"/>
              <a:t>OpType</a:t>
            </a:r>
            <a:r>
              <a:rPr lang="en-US" sz="2400" b="1" i="1" dirty="0"/>
              <a:t> 2)</a:t>
            </a:r>
          </a:p>
          <a:p>
            <a:pPr marL="171450">
              <a:spcBef>
                <a:spcPts val="1800"/>
              </a:spcBef>
            </a:pPr>
            <a:r>
              <a:rPr lang="en-US" sz="2800" b="1" dirty="0"/>
              <a:t>Episode of Care (EOC): </a:t>
            </a:r>
            <a:r>
              <a:rPr lang="en-US" sz="2800" i="1" dirty="0"/>
              <a:t>The time period a patient is admitted preceding and/or following an operation through Database Discharge date (DB d/c)</a:t>
            </a:r>
            <a:endParaRPr lang="en-US" sz="2800" b="1" dirty="0"/>
          </a:p>
          <a:p>
            <a:pPr marL="171450">
              <a:spcBef>
                <a:spcPts val="1800"/>
              </a:spcBef>
            </a:pPr>
            <a:r>
              <a:rPr lang="en-US" sz="2800" b="1" dirty="0"/>
              <a:t>Index operation: </a:t>
            </a:r>
            <a:r>
              <a:rPr lang="en-US" sz="2800" i="1" dirty="0"/>
              <a:t>The first “cardiac” case of the Episode of Care</a:t>
            </a:r>
            <a:endParaRPr lang="en-US" sz="2800" b="1" dirty="0"/>
          </a:p>
          <a:p>
            <a:pPr marL="171450">
              <a:spcBef>
                <a:spcPts val="1800"/>
              </a:spcBef>
            </a:pPr>
            <a:r>
              <a:rPr lang="en-US" sz="2800" b="1" dirty="0"/>
              <a:t>Primary procedure: </a:t>
            </a:r>
            <a:r>
              <a:rPr lang="en-US" sz="2800" i="1" dirty="0"/>
              <a:t>The procedure with the highest STAT Mortality score of an operation considering all Rules &amp; Exceptions</a:t>
            </a:r>
            <a:endParaRPr lang="en-US" sz="2800" b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15406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Glossary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70943" y="1526593"/>
            <a:ext cx="12036424" cy="3330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r>
              <a:rPr lang="en-US" sz="2800" b="1" dirty="0"/>
              <a:t>Episode of Care (EOC): </a:t>
            </a:r>
            <a:r>
              <a:rPr lang="en-US" sz="2800" i="1" dirty="0"/>
              <a:t>The time period a patient is admitted preceding and/or following an operation through Database Discharge date (DB d/c)</a:t>
            </a:r>
          </a:p>
          <a:p>
            <a:pPr marL="171450">
              <a:spcBef>
                <a:spcPts val="1800"/>
              </a:spcBef>
            </a:pPr>
            <a:endParaRPr lang="en-US" sz="2800" b="1" i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35418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Glossary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70943" y="1526593"/>
            <a:ext cx="12036424" cy="3330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r>
              <a:rPr lang="en-US" sz="2800" b="1" dirty="0"/>
              <a:t>Episode of Care (EOC): </a:t>
            </a:r>
            <a:r>
              <a:rPr lang="en-US" sz="2800" i="1" dirty="0"/>
              <a:t>The time period a patient is admitted preceding and/or following an operation through Database Discharge date (DB d/c)</a:t>
            </a:r>
          </a:p>
          <a:p>
            <a:pPr marL="171450">
              <a:spcBef>
                <a:spcPts val="1800"/>
              </a:spcBef>
            </a:pPr>
            <a:endParaRPr lang="en-US" sz="2800" b="1" i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  <p:sp>
        <p:nvSpPr>
          <p:cNvPr id="3" name="Oval 2"/>
          <p:cNvSpPr/>
          <p:nvPr/>
        </p:nvSpPr>
        <p:spPr>
          <a:xfrm>
            <a:off x="155575" y="3148780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Admit for Norwood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(birth to POD 30)</a:t>
            </a:r>
          </a:p>
        </p:txBody>
      </p:sp>
    </p:spTree>
    <p:extLst>
      <p:ext uri="{BB962C8B-B14F-4D97-AF65-F5344CB8AC3E}">
        <p14:creationId xmlns:p14="http://schemas.microsoft.com/office/powerpoint/2010/main" val="40826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Glossary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70943" y="1526593"/>
            <a:ext cx="12036424" cy="3330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r>
              <a:rPr lang="en-US" sz="2800" b="1" dirty="0"/>
              <a:t>Episode of Care (EOC): </a:t>
            </a:r>
            <a:r>
              <a:rPr lang="en-US" sz="2800" i="1" dirty="0"/>
              <a:t>The time period a patient is admitted preceding and/or following an operation through Database Discharge date (DB d/c)</a:t>
            </a:r>
          </a:p>
          <a:p>
            <a:pPr marL="171450">
              <a:spcBef>
                <a:spcPts val="1800"/>
              </a:spcBef>
            </a:pPr>
            <a:endParaRPr lang="en-US" sz="2800" b="1" i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  <p:sp>
        <p:nvSpPr>
          <p:cNvPr id="3" name="Oval 2"/>
          <p:cNvSpPr/>
          <p:nvPr/>
        </p:nvSpPr>
        <p:spPr>
          <a:xfrm>
            <a:off x="155575" y="3148780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Admit for Norwood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(birth to POD 30)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053968" y="2986756"/>
            <a:ext cx="1818627" cy="1814607"/>
          </a:xfrm>
          <a:prstGeom prst="triangle">
            <a:avLst/>
          </a:prstGeom>
          <a:solidFill>
            <a:srgbClr val="97A9AA"/>
          </a:solidFill>
          <a:ln>
            <a:solidFill>
              <a:srgbClr val="97A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D/C to OSH until POD 190</a:t>
            </a:r>
          </a:p>
        </p:txBody>
      </p:sp>
    </p:spTree>
    <p:extLst>
      <p:ext uri="{BB962C8B-B14F-4D97-AF65-F5344CB8AC3E}">
        <p14:creationId xmlns:p14="http://schemas.microsoft.com/office/powerpoint/2010/main" val="4041686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Glossary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70943" y="1526593"/>
            <a:ext cx="12036424" cy="3330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r>
              <a:rPr lang="en-US" sz="2800" b="1" dirty="0"/>
              <a:t>Episode of Care (EOC): </a:t>
            </a:r>
            <a:r>
              <a:rPr lang="en-US" sz="2800" i="1" dirty="0"/>
              <a:t>The time period a patient is admitted preceding and/or following an operation through Database Discharge date (DB d/c)</a:t>
            </a:r>
          </a:p>
          <a:p>
            <a:pPr marL="171450">
              <a:spcBef>
                <a:spcPts val="1800"/>
              </a:spcBef>
            </a:pPr>
            <a:endParaRPr lang="en-US" sz="2800" b="1" i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  <p:sp>
        <p:nvSpPr>
          <p:cNvPr id="3" name="Oval 2"/>
          <p:cNvSpPr/>
          <p:nvPr/>
        </p:nvSpPr>
        <p:spPr>
          <a:xfrm>
            <a:off x="155575" y="3148780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Admit for Norwood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(birth to POD 30)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053968" y="2986756"/>
            <a:ext cx="1818627" cy="1814607"/>
          </a:xfrm>
          <a:prstGeom prst="triangle">
            <a:avLst/>
          </a:prstGeom>
          <a:solidFill>
            <a:srgbClr val="97A9AA"/>
          </a:solidFill>
          <a:ln>
            <a:solidFill>
              <a:srgbClr val="97A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D/C to OSH until POD 190</a:t>
            </a:r>
          </a:p>
        </p:txBody>
      </p:sp>
      <p:sp>
        <p:nvSpPr>
          <p:cNvPr id="8" name="Oval 7"/>
          <p:cNvSpPr/>
          <p:nvPr/>
        </p:nvSpPr>
        <p:spPr>
          <a:xfrm>
            <a:off x="4192911" y="3231774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Admit for Glenn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POD 190 to 210</a:t>
            </a:r>
          </a:p>
        </p:txBody>
      </p:sp>
    </p:spTree>
    <p:extLst>
      <p:ext uri="{BB962C8B-B14F-4D97-AF65-F5344CB8AC3E}">
        <p14:creationId xmlns:p14="http://schemas.microsoft.com/office/powerpoint/2010/main" val="2556579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Glossary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70943" y="1526593"/>
            <a:ext cx="12036424" cy="3330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r>
              <a:rPr lang="en-US" sz="2800" b="1" dirty="0"/>
              <a:t>Episode of Care (EOC): </a:t>
            </a:r>
            <a:r>
              <a:rPr lang="en-US" sz="2800" i="1" dirty="0"/>
              <a:t>The time period a patient is admitted preceding and/or following an operation through Database Discharge date (DB d/c)</a:t>
            </a:r>
          </a:p>
          <a:p>
            <a:pPr marL="171450">
              <a:spcBef>
                <a:spcPts val="1800"/>
              </a:spcBef>
            </a:pPr>
            <a:endParaRPr lang="en-US" sz="2800" b="1" i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  <p:sp>
        <p:nvSpPr>
          <p:cNvPr id="3" name="Oval 2"/>
          <p:cNvSpPr/>
          <p:nvPr/>
        </p:nvSpPr>
        <p:spPr>
          <a:xfrm>
            <a:off x="155575" y="3148780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Admit for Norwood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(birth to POD 30)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053968" y="2986756"/>
            <a:ext cx="1818627" cy="1814607"/>
          </a:xfrm>
          <a:prstGeom prst="triangle">
            <a:avLst/>
          </a:prstGeom>
          <a:solidFill>
            <a:srgbClr val="97A9AA"/>
          </a:solidFill>
          <a:ln>
            <a:solidFill>
              <a:srgbClr val="97A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D/C to OSH until POD 190</a:t>
            </a:r>
          </a:p>
        </p:txBody>
      </p:sp>
      <p:sp>
        <p:nvSpPr>
          <p:cNvPr id="8" name="Oval 7"/>
          <p:cNvSpPr/>
          <p:nvPr/>
        </p:nvSpPr>
        <p:spPr>
          <a:xfrm>
            <a:off x="4192911" y="3231774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Admit for Glenn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POD 190 to 210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5972139" y="3002618"/>
            <a:ext cx="1818627" cy="1814607"/>
          </a:xfrm>
          <a:prstGeom prst="triangle">
            <a:avLst/>
          </a:prstGeom>
          <a:solidFill>
            <a:srgbClr val="97A9AA"/>
          </a:solidFill>
          <a:ln>
            <a:solidFill>
              <a:srgbClr val="97A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D/C to OSH POD 210 to 225</a:t>
            </a:r>
          </a:p>
        </p:txBody>
      </p:sp>
    </p:spTree>
    <p:extLst>
      <p:ext uri="{BB962C8B-B14F-4D97-AF65-F5344CB8AC3E}">
        <p14:creationId xmlns:p14="http://schemas.microsoft.com/office/powerpoint/2010/main" val="2512142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Glossary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70943" y="1526593"/>
            <a:ext cx="12036424" cy="3330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r>
              <a:rPr lang="en-US" sz="2800" b="1" dirty="0"/>
              <a:t>Episode of Care (EOC): </a:t>
            </a:r>
            <a:r>
              <a:rPr lang="en-US" sz="2800" i="1" dirty="0"/>
              <a:t>The time period a patient is admitted preceding and/or following an operation through Database Discharge date (DB d/c)</a:t>
            </a:r>
          </a:p>
          <a:p>
            <a:pPr marL="171450">
              <a:spcBef>
                <a:spcPts val="1800"/>
              </a:spcBef>
            </a:pPr>
            <a:endParaRPr lang="en-US" sz="2800" b="1" i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  <p:sp>
        <p:nvSpPr>
          <p:cNvPr id="3" name="Oval 2"/>
          <p:cNvSpPr/>
          <p:nvPr/>
        </p:nvSpPr>
        <p:spPr>
          <a:xfrm>
            <a:off x="155575" y="3148780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Admit for Norwood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(birth to POD 30)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053968" y="2986756"/>
            <a:ext cx="1818627" cy="1814607"/>
          </a:xfrm>
          <a:prstGeom prst="triangle">
            <a:avLst/>
          </a:prstGeom>
          <a:solidFill>
            <a:srgbClr val="97A9AA"/>
          </a:solidFill>
          <a:ln>
            <a:solidFill>
              <a:srgbClr val="97A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D/C to OSH until POD 190</a:t>
            </a:r>
          </a:p>
        </p:txBody>
      </p:sp>
      <p:sp>
        <p:nvSpPr>
          <p:cNvPr id="8" name="Oval 7"/>
          <p:cNvSpPr/>
          <p:nvPr/>
        </p:nvSpPr>
        <p:spPr>
          <a:xfrm>
            <a:off x="4192911" y="3231774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Admit for Glenn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POD 190 to 210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5972139" y="3002618"/>
            <a:ext cx="1818627" cy="1814607"/>
          </a:xfrm>
          <a:prstGeom prst="triangle">
            <a:avLst/>
          </a:prstGeom>
          <a:solidFill>
            <a:srgbClr val="97A9AA"/>
          </a:solidFill>
          <a:ln>
            <a:solidFill>
              <a:srgbClr val="97A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D/C to OSH POD 210 to 225</a:t>
            </a:r>
          </a:p>
        </p:txBody>
      </p:sp>
      <p:sp>
        <p:nvSpPr>
          <p:cNvPr id="13" name="Oval 12"/>
          <p:cNvSpPr/>
          <p:nvPr/>
        </p:nvSpPr>
        <p:spPr>
          <a:xfrm>
            <a:off x="7991917" y="3191864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Readmit for </a:t>
            </a:r>
            <a:r>
              <a:rPr lang="en-US" sz="1400" dirty="0"/>
              <a:t>observation</a:t>
            </a:r>
          </a:p>
          <a:p>
            <a:pPr algn="ctr"/>
            <a:r>
              <a:rPr lang="en-US" dirty="0"/>
              <a:t>POD 225</a:t>
            </a:r>
          </a:p>
        </p:txBody>
      </p:sp>
    </p:spTree>
    <p:extLst>
      <p:ext uri="{BB962C8B-B14F-4D97-AF65-F5344CB8AC3E}">
        <p14:creationId xmlns:p14="http://schemas.microsoft.com/office/powerpoint/2010/main" val="930300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Glossary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70943" y="1526593"/>
            <a:ext cx="12036424" cy="3330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r>
              <a:rPr lang="en-US" sz="2800" b="1" dirty="0"/>
              <a:t>Episode of Care (EOC): </a:t>
            </a:r>
            <a:r>
              <a:rPr lang="en-US" sz="2800" i="1" dirty="0"/>
              <a:t>The time period a patient is admitted preceding and/or following an operation through Database Discharge date (DB d/c)</a:t>
            </a:r>
          </a:p>
          <a:p>
            <a:pPr marL="171450">
              <a:spcBef>
                <a:spcPts val="1800"/>
              </a:spcBef>
            </a:pPr>
            <a:endParaRPr lang="en-US" sz="2800" b="1" i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  <p:sp>
        <p:nvSpPr>
          <p:cNvPr id="3" name="Oval 2"/>
          <p:cNvSpPr/>
          <p:nvPr/>
        </p:nvSpPr>
        <p:spPr>
          <a:xfrm>
            <a:off x="155575" y="3148780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Admit for Norwood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(birth to POD 30)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053968" y="2986756"/>
            <a:ext cx="1818627" cy="1814607"/>
          </a:xfrm>
          <a:prstGeom prst="triangle">
            <a:avLst/>
          </a:prstGeom>
          <a:solidFill>
            <a:srgbClr val="97A9AA"/>
          </a:solidFill>
          <a:ln>
            <a:solidFill>
              <a:srgbClr val="97A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D/C to OSH until POD 190</a:t>
            </a:r>
          </a:p>
        </p:txBody>
      </p:sp>
      <p:sp>
        <p:nvSpPr>
          <p:cNvPr id="8" name="Oval 7"/>
          <p:cNvSpPr/>
          <p:nvPr/>
        </p:nvSpPr>
        <p:spPr>
          <a:xfrm>
            <a:off x="4192911" y="3231774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Admit for Glenn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POD 190 to 210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5972139" y="3002618"/>
            <a:ext cx="1818627" cy="1814607"/>
          </a:xfrm>
          <a:prstGeom prst="triangle">
            <a:avLst/>
          </a:prstGeom>
          <a:solidFill>
            <a:srgbClr val="97A9AA"/>
          </a:solidFill>
          <a:ln>
            <a:solidFill>
              <a:srgbClr val="97A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D/C to OSH POD 210 to 225</a:t>
            </a:r>
          </a:p>
        </p:txBody>
      </p:sp>
      <p:sp>
        <p:nvSpPr>
          <p:cNvPr id="13" name="Oval 12"/>
          <p:cNvSpPr/>
          <p:nvPr/>
        </p:nvSpPr>
        <p:spPr>
          <a:xfrm>
            <a:off x="7991917" y="3191864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Readmit for </a:t>
            </a:r>
            <a:r>
              <a:rPr lang="en-US" sz="1400" dirty="0"/>
              <a:t>observation</a:t>
            </a:r>
          </a:p>
          <a:p>
            <a:pPr algn="ctr"/>
            <a:r>
              <a:rPr lang="en-US" dirty="0"/>
              <a:t>POD 225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9771145" y="2919624"/>
            <a:ext cx="1818627" cy="1814607"/>
          </a:xfrm>
          <a:prstGeom prst="triangle">
            <a:avLst/>
          </a:prstGeom>
          <a:solidFill>
            <a:srgbClr val="97A9AA"/>
          </a:solidFill>
          <a:ln>
            <a:solidFill>
              <a:srgbClr val="97A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D/C to home</a:t>
            </a:r>
          </a:p>
        </p:txBody>
      </p:sp>
    </p:spTree>
    <p:extLst>
      <p:ext uri="{BB962C8B-B14F-4D97-AF65-F5344CB8AC3E}">
        <p14:creationId xmlns:p14="http://schemas.microsoft.com/office/powerpoint/2010/main" val="607947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Glossary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70943" y="1526593"/>
            <a:ext cx="12036424" cy="3330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r>
              <a:rPr lang="en-US" sz="2800" b="1" dirty="0"/>
              <a:t>Episode of Care (EOC): </a:t>
            </a:r>
            <a:r>
              <a:rPr lang="en-US" sz="2800" i="1" dirty="0"/>
              <a:t>The time period a patient is admitted preceding and/or following an operation through Database Discharge date (DB d/c)</a:t>
            </a:r>
          </a:p>
          <a:p>
            <a:pPr marL="171450">
              <a:spcBef>
                <a:spcPts val="1800"/>
              </a:spcBef>
            </a:pPr>
            <a:endParaRPr lang="en-US" sz="2800" b="1" i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  <p:sp>
        <p:nvSpPr>
          <p:cNvPr id="3" name="Oval 2"/>
          <p:cNvSpPr/>
          <p:nvPr/>
        </p:nvSpPr>
        <p:spPr>
          <a:xfrm>
            <a:off x="155575" y="3148780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Admit for Norwood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(birth to POD 30)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053968" y="2986756"/>
            <a:ext cx="1818627" cy="1814607"/>
          </a:xfrm>
          <a:prstGeom prst="triangle">
            <a:avLst/>
          </a:prstGeom>
          <a:solidFill>
            <a:srgbClr val="97A9AA"/>
          </a:solidFill>
          <a:ln>
            <a:solidFill>
              <a:srgbClr val="97A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D/C to OSH until POD 190</a:t>
            </a:r>
          </a:p>
        </p:txBody>
      </p:sp>
      <p:sp>
        <p:nvSpPr>
          <p:cNvPr id="8" name="Oval 7"/>
          <p:cNvSpPr/>
          <p:nvPr/>
        </p:nvSpPr>
        <p:spPr>
          <a:xfrm>
            <a:off x="4192911" y="3231774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Admit for Glenn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POD 190 to 210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5972139" y="3002618"/>
            <a:ext cx="1818627" cy="1814607"/>
          </a:xfrm>
          <a:prstGeom prst="triangle">
            <a:avLst/>
          </a:prstGeom>
          <a:solidFill>
            <a:srgbClr val="97A9AA"/>
          </a:solidFill>
          <a:ln>
            <a:solidFill>
              <a:srgbClr val="97A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D/C to OSH POD 210 to 225</a:t>
            </a:r>
          </a:p>
        </p:txBody>
      </p:sp>
      <p:sp>
        <p:nvSpPr>
          <p:cNvPr id="13" name="Oval 12"/>
          <p:cNvSpPr/>
          <p:nvPr/>
        </p:nvSpPr>
        <p:spPr>
          <a:xfrm>
            <a:off x="7991917" y="3191864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Readmit for </a:t>
            </a:r>
            <a:r>
              <a:rPr lang="en-US" sz="1400" dirty="0"/>
              <a:t>observation</a:t>
            </a:r>
          </a:p>
          <a:p>
            <a:pPr algn="ctr"/>
            <a:r>
              <a:rPr lang="en-US" dirty="0"/>
              <a:t>POD 225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9771145" y="2919624"/>
            <a:ext cx="1818627" cy="1814607"/>
          </a:xfrm>
          <a:prstGeom prst="triangle">
            <a:avLst/>
          </a:prstGeom>
          <a:solidFill>
            <a:srgbClr val="97A9AA"/>
          </a:solidFill>
          <a:ln>
            <a:solidFill>
              <a:srgbClr val="97A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D/C to home</a:t>
            </a:r>
          </a:p>
        </p:txBody>
      </p:sp>
      <p:cxnSp>
        <p:nvCxnSpPr>
          <p:cNvPr id="6" name="Elbow Connector 5"/>
          <p:cNvCxnSpPr>
            <a:stCxn id="3" idx="4"/>
          </p:cNvCxnSpPr>
          <p:nvPr/>
        </p:nvCxnSpPr>
        <p:spPr>
          <a:xfrm rot="16200000" flipH="1">
            <a:off x="1360897" y="4317948"/>
            <a:ext cx="1732937" cy="2565502"/>
          </a:xfrm>
          <a:prstGeom prst="bentConnector2">
            <a:avLst/>
          </a:prstGeom>
          <a:ln w="762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3" idx="4"/>
          </p:cNvCxnSpPr>
          <p:nvPr/>
        </p:nvCxnSpPr>
        <p:spPr>
          <a:xfrm rot="5400000">
            <a:off x="7097125" y="4744668"/>
            <a:ext cx="1651185" cy="1716479"/>
          </a:xfrm>
          <a:prstGeom prst="bentConnector2">
            <a:avLst/>
          </a:prstGeom>
          <a:ln w="762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8" idx="4"/>
          </p:cNvCxnSpPr>
          <p:nvPr/>
        </p:nvCxnSpPr>
        <p:spPr>
          <a:xfrm rot="5400000">
            <a:off x="4702668" y="5096507"/>
            <a:ext cx="558565" cy="12700"/>
          </a:xfrm>
          <a:prstGeom prst="bentConnector3">
            <a:avLst>
              <a:gd name="adj1" fmla="val 50000"/>
            </a:avLst>
          </a:prstGeom>
          <a:ln w="762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539816" y="5464277"/>
            <a:ext cx="3465668" cy="1319981"/>
          </a:xfrm>
          <a:prstGeom prst="roundRect">
            <a:avLst/>
          </a:prstGeom>
          <a:solidFill>
            <a:srgbClr val="59595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Same Database Discharge date =</a:t>
            </a:r>
          </a:p>
          <a:p>
            <a:pPr algn="ctr"/>
            <a:r>
              <a:rPr lang="en-US" dirty="0"/>
              <a:t>Same Episode of Care (EOC)</a:t>
            </a:r>
          </a:p>
        </p:txBody>
      </p:sp>
    </p:spTree>
    <p:extLst>
      <p:ext uri="{BB962C8B-B14F-4D97-AF65-F5344CB8AC3E}">
        <p14:creationId xmlns:p14="http://schemas.microsoft.com/office/powerpoint/2010/main" val="313293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81F86-F224-25A6-189C-C27EC80E2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33306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Agenda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C0742B-6FAB-4F71-A9CB-E140A40C8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62454" y="2620980"/>
            <a:ext cx="950976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82BAA-D792-7B29-BD0C-848B55F26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853879"/>
            <a:ext cx="9637776" cy="2714771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Welcome and Introduction</a:t>
            </a:r>
          </a:p>
          <a:p>
            <a:r>
              <a:rPr lang="en-US" sz="2000" dirty="0"/>
              <a:t>STS Update</a:t>
            </a:r>
          </a:p>
          <a:p>
            <a:r>
              <a:rPr lang="en-US" sz="2000" dirty="0"/>
              <a:t>STS Data Manager Education (Chasity Wellnitz and Leslie Wacker,  CHSD Consultants)</a:t>
            </a:r>
          </a:p>
          <a:p>
            <a:r>
              <a:rPr lang="en-US" sz="20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626734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Glossary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70943" y="1526593"/>
            <a:ext cx="12036424" cy="3330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r>
              <a:rPr lang="en-US" sz="2800" b="1" dirty="0"/>
              <a:t>Episode of Care (EOC): </a:t>
            </a:r>
            <a:r>
              <a:rPr lang="en-US" sz="2800" i="1" dirty="0"/>
              <a:t>The time period a patient is admitted preceding and/or following an operation through Database Discharge date (DB d/c)</a:t>
            </a:r>
          </a:p>
          <a:p>
            <a:pPr marL="171450">
              <a:spcBef>
                <a:spcPts val="1800"/>
              </a:spcBef>
            </a:pPr>
            <a:endParaRPr lang="en-US" sz="2800" b="1" i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  <p:sp>
        <p:nvSpPr>
          <p:cNvPr id="3" name="Oval 2"/>
          <p:cNvSpPr/>
          <p:nvPr/>
        </p:nvSpPr>
        <p:spPr>
          <a:xfrm>
            <a:off x="155575" y="3148780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Admit for Norwood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birth to POD 30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053968" y="2986756"/>
            <a:ext cx="1818627" cy="1814607"/>
          </a:xfrm>
          <a:prstGeom prst="triangle">
            <a:avLst/>
          </a:prstGeom>
          <a:solidFill>
            <a:srgbClr val="97A9AA"/>
          </a:solidFill>
          <a:ln>
            <a:solidFill>
              <a:srgbClr val="97A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D/C to OSH </a:t>
            </a:r>
          </a:p>
          <a:p>
            <a:pPr algn="ctr"/>
            <a:endParaRPr lang="en-US" dirty="0"/>
          </a:p>
          <a:p>
            <a:pPr algn="ctr"/>
            <a:r>
              <a:rPr lang="en-US" sz="1600" dirty="0"/>
              <a:t>POD 190</a:t>
            </a:r>
          </a:p>
        </p:txBody>
      </p:sp>
      <p:sp>
        <p:nvSpPr>
          <p:cNvPr id="8" name="Oval 7"/>
          <p:cNvSpPr/>
          <p:nvPr/>
        </p:nvSpPr>
        <p:spPr>
          <a:xfrm>
            <a:off x="4192911" y="3231774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Admit for Glenn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POD 190-210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5972139" y="3002618"/>
            <a:ext cx="1818627" cy="1814607"/>
          </a:xfrm>
          <a:prstGeom prst="triangle">
            <a:avLst/>
          </a:prstGeom>
          <a:solidFill>
            <a:srgbClr val="97A9AA"/>
          </a:solidFill>
          <a:ln>
            <a:solidFill>
              <a:srgbClr val="97A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D/C to OSH </a:t>
            </a:r>
          </a:p>
          <a:p>
            <a:pPr algn="ctr"/>
            <a:endParaRPr lang="en-US" sz="1600" dirty="0"/>
          </a:p>
          <a:p>
            <a:pPr algn="ctr"/>
            <a:r>
              <a:rPr lang="en-US" sz="1050" dirty="0"/>
              <a:t>POD 210-225</a:t>
            </a:r>
          </a:p>
        </p:txBody>
      </p:sp>
      <p:sp>
        <p:nvSpPr>
          <p:cNvPr id="13" name="Oval 12"/>
          <p:cNvSpPr/>
          <p:nvPr/>
        </p:nvSpPr>
        <p:spPr>
          <a:xfrm>
            <a:off x="7991917" y="3191864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Readmit for </a:t>
            </a:r>
            <a:r>
              <a:rPr lang="en-US" sz="1400" dirty="0"/>
              <a:t>observation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POD 225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9771145" y="2919624"/>
            <a:ext cx="1818627" cy="1814607"/>
          </a:xfrm>
          <a:prstGeom prst="triangle">
            <a:avLst/>
          </a:prstGeom>
          <a:solidFill>
            <a:srgbClr val="97A9AA"/>
          </a:solidFill>
          <a:ln>
            <a:solidFill>
              <a:srgbClr val="97A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D/C to home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POD 240</a:t>
            </a:r>
          </a:p>
        </p:txBody>
      </p:sp>
      <p:cxnSp>
        <p:nvCxnSpPr>
          <p:cNvPr id="6" name="Elbow Connector 5"/>
          <p:cNvCxnSpPr>
            <a:stCxn id="3" idx="4"/>
          </p:cNvCxnSpPr>
          <p:nvPr/>
        </p:nvCxnSpPr>
        <p:spPr>
          <a:xfrm rot="16200000" flipH="1">
            <a:off x="1360897" y="4317948"/>
            <a:ext cx="1732937" cy="2565502"/>
          </a:xfrm>
          <a:prstGeom prst="bentConnector2">
            <a:avLst/>
          </a:prstGeom>
          <a:ln w="762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3" idx="4"/>
          </p:cNvCxnSpPr>
          <p:nvPr/>
        </p:nvCxnSpPr>
        <p:spPr>
          <a:xfrm rot="5400000">
            <a:off x="7097125" y="4744668"/>
            <a:ext cx="1651185" cy="1716479"/>
          </a:xfrm>
          <a:prstGeom prst="bentConnector2">
            <a:avLst/>
          </a:prstGeom>
          <a:ln w="762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8" idx="4"/>
          </p:cNvCxnSpPr>
          <p:nvPr/>
        </p:nvCxnSpPr>
        <p:spPr>
          <a:xfrm rot="5400000">
            <a:off x="4702668" y="5096507"/>
            <a:ext cx="558565" cy="12700"/>
          </a:xfrm>
          <a:prstGeom prst="bentConnector3">
            <a:avLst>
              <a:gd name="adj1" fmla="val 50000"/>
            </a:avLst>
          </a:prstGeom>
          <a:ln w="762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539816" y="5464277"/>
            <a:ext cx="3465668" cy="1319981"/>
          </a:xfrm>
          <a:prstGeom prst="roundRect">
            <a:avLst/>
          </a:prstGeom>
          <a:solidFill>
            <a:srgbClr val="59595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Same Database Discharge date =</a:t>
            </a:r>
          </a:p>
          <a:p>
            <a:pPr algn="ctr"/>
            <a:r>
              <a:rPr lang="en-US" dirty="0"/>
              <a:t>Same Episode of Care (EOC)</a:t>
            </a:r>
          </a:p>
        </p:txBody>
      </p:sp>
      <p:sp>
        <p:nvSpPr>
          <p:cNvPr id="5" name="Moon 4"/>
          <p:cNvSpPr/>
          <p:nvPr/>
        </p:nvSpPr>
        <p:spPr>
          <a:xfrm rot="5400000">
            <a:off x="4743374" y="-2798368"/>
            <a:ext cx="2135700" cy="9733220"/>
          </a:xfrm>
          <a:prstGeom prst="moon">
            <a:avLst>
              <a:gd name="adj" fmla="val 63323"/>
            </a:avLst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70006" y="1442757"/>
            <a:ext cx="4621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595959"/>
                </a:solidFill>
              </a:rPr>
              <a:t>EPISODE OF CARE</a:t>
            </a:r>
          </a:p>
        </p:txBody>
      </p:sp>
    </p:spTree>
    <p:extLst>
      <p:ext uri="{BB962C8B-B14F-4D97-AF65-F5344CB8AC3E}">
        <p14:creationId xmlns:p14="http://schemas.microsoft.com/office/powerpoint/2010/main" val="4227066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Glossary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64287" y="1620500"/>
            <a:ext cx="12036424" cy="3330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r>
              <a:rPr lang="en-US" sz="2800" b="1" dirty="0"/>
              <a:t>Index operation: </a:t>
            </a:r>
            <a:r>
              <a:rPr lang="en-US" sz="2800" i="1" dirty="0"/>
              <a:t>The first “cardiac” case of the Episode of Care</a:t>
            </a:r>
            <a:endParaRPr lang="en-US" sz="2800" b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52956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Glossary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64287" y="1620500"/>
            <a:ext cx="12036424" cy="1078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r>
              <a:rPr lang="en-US" sz="2800" b="1" dirty="0"/>
              <a:t>Index operation: </a:t>
            </a:r>
            <a:r>
              <a:rPr lang="en-US" sz="2800" i="1" dirty="0"/>
              <a:t>The first “cardiac” case of the Episode of Care, </a:t>
            </a:r>
            <a:r>
              <a:rPr lang="en-US" sz="2800" b="1" i="1" dirty="0">
                <a:solidFill>
                  <a:srgbClr val="855D5D"/>
                </a:solidFill>
              </a:rPr>
              <a:t>regardless of the sequence of operations</a:t>
            </a:r>
            <a:endParaRPr lang="en-US" sz="2800" b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28594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Glossary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70943" y="1526593"/>
            <a:ext cx="12036424" cy="3330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endParaRPr lang="en-US" sz="2800" b="1" i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  <p:sp>
        <p:nvSpPr>
          <p:cNvPr id="3" name="Oval 2"/>
          <p:cNvSpPr/>
          <p:nvPr/>
        </p:nvSpPr>
        <p:spPr>
          <a:xfrm>
            <a:off x="155575" y="3148780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ECMO </a:t>
            </a:r>
            <a:r>
              <a:rPr lang="en-US" sz="1400" dirty="0"/>
              <a:t>cannulation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155575" y="1703084"/>
            <a:ext cx="12036424" cy="1078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r>
              <a:rPr lang="en-US" sz="2800" b="1" dirty="0"/>
              <a:t>Index operation: </a:t>
            </a:r>
            <a:r>
              <a:rPr lang="en-US" sz="2800" i="1" dirty="0"/>
              <a:t>The first “cardiac” case of the Episode of Care, </a:t>
            </a:r>
            <a:r>
              <a:rPr lang="en-US" sz="2800" b="1" i="1" dirty="0">
                <a:solidFill>
                  <a:srgbClr val="855D5D"/>
                </a:solidFill>
              </a:rPr>
              <a:t>regardless of the sequence of operations</a:t>
            </a:r>
            <a:endParaRPr lang="en-US" sz="2800" b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69813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Glossary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70943" y="1526593"/>
            <a:ext cx="12036424" cy="3330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endParaRPr lang="en-US" sz="2800" b="1" i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  <p:sp>
        <p:nvSpPr>
          <p:cNvPr id="3" name="Oval 2"/>
          <p:cNvSpPr/>
          <p:nvPr/>
        </p:nvSpPr>
        <p:spPr>
          <a:xfrm>
            <a:off x="155575" y="3148780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ECMO </a:t>
            </a:r>
            <a:r>
              <a:rPr lang="en-US" sz="1400" dirty="0"/>
              <a:t>cannulation</a:t>
            </a:r>
          </a:p>
        </p:txBody>
      </p:sp>
      <p:sp>
        <p:nvSpPr>
          <p:cNvPr id="15" name="Oval 14"/>
          <p:cNvSpPr/>
          <p:nvPr/>
        </p:nvSpPr>
        <p:spPr>
          <a:xfrm>
            <a:off x="2499660" y="3191864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ECMO </a:t>
            </a:r>
            <a:r>
              <a:rPr lang="en-US" sz="1200" dirty="0" err="1"/>
              <a:t>decannulation</a:t>
            </a:r>
            <a:r>
              <a:rPr lang="en-US" sz="1200" dirty="0"/>
              <a:t>, </a:t>
            </a:r>
            <a:r>
              <a:rPr lang="en-US" dirty="0"/>
              <a:t>VAD insertion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155575" y="1703084"/>
            <a:ext cx="12036424" cy="1078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r>
              <a:rPr lang="en-US" sz="2800" b="1" dirty="0"/>
              <a:t>Index operation: </a:t>
            </a:r>
            <a:r>
              <a:rPr lang="en-US" sz="2800" i="1" dirty="0"/>
              <a:t>The first “cardiac” case of the Episode of Care, </a:t>
            </a:r>
            <a:r>
              <a:rPr lang="en-US" sz="2800" b="1" i="1" dirty="0">
                <a:solidFill>
                  <a:srgbClr val="855D5D"/>
                </a:solidFill>
              </a:rPr>
              <a:t>regardless of the sequence of operations</a:t>
            </a:r>
            <a:endParaRPr lang="en-US" sz="2800" b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65939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Glossary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70943" y="1526593"/>
            <a:ext cx="12036424" cy="3330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endParaRPr lang="en-US" sz="2800" b="1" i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  <p:sp>
        <p:nvSpPr>
          <p:cNvPr id="3" name="Oval 2"/>
          <p:cNvSpPr/>
          <p:nvPr/>
        </p:nvSpPr>
        <p:spPr>
          <a:xfrm>
            <a:off x="155575" y="3148780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ECMO </a:t>
            </a:r>
            <a:r>
              <a:rPr lang="en-US" sz="1400" dirty="0"/>
              <a:t>cannulation</a:t>
            </a:r>
          </a:p>
        </p:txBody>
      </p:sp>
      <p:sp>
        <p:nvSpPr>
          <p:cNvPr id="8" name="Oval 7"/>
          <p:cNvSpPr/>
          <p:nvPr/>
        </p:nvSpPr>
        <p:spPr>
          <a:xfrm>
            <a:off x="4998378" y="3191863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VAD </a:t>
            </a:r>
            <a:r>
              <a:rPr lang="en-US" sz="1600" dirty="0"/>
              <a:t>procedure</a:t>
            </a:r>
          </a:p>
        </p:txBody>
      </p:sp>
      <p:sp>
        <p:nvSpPr>
          <p:cNvPr id="15" name="Oval 14"/>
          <p:cNvSpPr/>
          <p:nvPr/>
        </p:nvSpPr>
        <p:spPr>
          <a:xfrm>
            <a:off x="2499660" y="3191864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ECMO </a:t>
            </a:r>
            <a:r>
              <a:rPr lang="en-US" sz="1200" dirty="0" err="1"/>
              <a:t>decannulation</a:t>
            </a:r>
            <a:r>
              <a:rPr lang="en-US" sz="1200" dirty="0"/>
              <a:t>, </a:t>
            </a:r>
            <a:r>
              <a:rPr lang="en-US" dirty="0"/>
              <a:t>VAD insertion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155575" y="1703084"/>
            <a:ext cx="12036424" cy="1078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r>
              <a:rPr lang="en-US" sz="2800" b="1" dirty="0"/>
              <a:t>Index operation: </a:t>
            </a:r>
            <a:r>
              <a:rPr lang="en-US" sz="2800" i="1" dirty="0"/>
              <a:t>The first “cardiac” case of the Episode of Care, </a:t>
            </a:r>
            <a:r>
              <a:rPr lang="en-US" sz="2800" b="1" i="1" dirty="0">
                <a:solidFill>
                  <a:srgbClr val="855D5D"/>
                </a:solidFill>
              </a:rPr>
              <a:t>regardless of the sequence of operations</a:t>
            </a:r>
            <a:endParaRPr lang="en-US" sz="2800" b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31862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Glossary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70943" y="1526593"/>
            <a:ext cx="12036424" cy="3330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endParaRPr lang="en-US" sz="2800" b="1" i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  <p:sp>
        <p:nvSpPr>
          <p:cNvPr id="3" name="Oval 2"/>
          <p:cNvSpPr/>
          <p:nvPr/>
        </p:nvSpPr>
        <p:spPr>
          <a:xfrm>
            <a:off x="155575" y="3148780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ECMO </a:t>
            </a:r>
            <a:r>
              <a:rPr lang="en-US" sz="1400" dirty="0"/>
              <a:t>cannulation</a:t>
            </a:r>
          </a:p>
        </p:txBody>
      </p:sp>
      <p:sp>
        <p:nvSpPr>
          <p:cNvPr id="8" name="Oval 7"/>
          <p:cNvSpPr/>
          <p:nvPr/>
        </p:nvSpPr>
        <p:spPr>
          <a:xfrm>
            <a:off x="4998378" y="3191863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VAD </a:t>
            </a:r>
            <a:r>
              <a:rPr lang="en-US" sz="1600" dirty="0"/>
              <a:t>procedure</a:t>
            </a:r>
          </a:p>
        </p:txBody>
      </p:sp>
      <p:sp>
        <p:nvSpPr>
          <p:cNvPr id="15" name="Oval 14"/>
          <p:cNvSpPr/>
          <p:nvPr/>
        </p:nvSpPr>
        <p:spPr>
          <a:xfrm>
            <a:off x="2499660" y="3191864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ECMO </a:t>
            </a:r>
            <a:r>
              <a:rPr lang="en-US" sz="1200" dirty="0" err="1"/>
              <a:t>decannulation</a:t>
            </a:r>
            <a:r>
              <a:rPr lang="en-US" sz="1200" dirty="0"/>
              <a:t>, </a:t>
            </a:r>
            <a:r>
              <a:rPr lang="en-US" dirty="0"/>
              <a:t>VAD insertion</a:t>
            </a:r>
          </a:p>
        </p:txBody>
      </p:sp>
      <p:sp>
        <p:nvSpPr>
          <p:cNvPr id="16" name="Oval 15"/>
          <p:cNvSpPr/>
          <p:nvPr/>
        </p:nvSpPr>
        <p:spPr>
          <a:xfrm>
            <a:off x="7419779" y="3231773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VAD </a:t>
            </a:r>
            <a:r>
              <a:rPr lang="en-US" sz="1600" dirty="0"/>
              <a:t>procedure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155575" y="1703084"/>
            <a:ext cx="12036424" cy="1078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r>
              <a:rPr lang="en-US" sz="2800" b="1" dirty="0"/>
              <a:t>Index operation: </a:t>
            </a:r>
            <a:r>
              <a:rPr lang="en-US" sz="2800" i="1" dirty="0"/>
              <a:t>The first “cardiac” case of the Episode of Care, </a:t>
            </a:r>
            <a:r>
              <a:rPr lang="en-US" sz="2800" b="1" i="1" dirty="0">
                <a:solidFill>
                  <a:srgbClr val="855D5D"/>
                </a:solidFill>
              </a:rPr>
              <a:t>regardless of the sequence of operations</a:t>
            </a:r>
            <a:endParaRPr lang="en-US" sz="2800" b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85057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Glossary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70943" y="1526593"/>
            <a:ext cx="12036424" cy="3330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endParaRPr lang="en-US" sz="2800" b="1" i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  <p:sp>
        <p:nvSpPr>
          <p:cNvPr id="3" name="Oval 2"/>
          <p:cNvSpPr/>
          <p:nvPr/>
        </p:nvSpPr>
        <p:spPr>
          <a:xfrm>
            <a:off x="155575" y="3148780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ECMO </a:t>
            </a:r>
            <a:r>
              <a:rPr lang="en-US" sz="1400" dirty="0"/>
              <a:t>cannulation</a:t>
            </a:r>
          </a:p>
        </p:txBody>
      </p:sp>
      <p:sp>
        <p:nvSpPr>
          <p:cNvPr id="8" name="Oval 7"/>
          <p:cNvSpPr/>
          <p:nvPr/>
        </p:nvSpPr>
        <p:spPr>
          <a:xfrm>
            <a:off x="4998378" y="3191863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VAD </a:t>
            </a:r>
            <a:r>
              <a:rPr lang="en-US" sz="1600" dirty="0"/>
              <a:t>procedure</a:t>
            </a:r>
          </a:p>
        </p:txBody>
      </p:sp>
      <p:sp>
        <p:nvSpPr>
          <p:cNvPr id="13" name="Oval 12"/>
          <p:cNvSpPr/>
          <p:nvPr/>
        </p:nvSpPr>
        <p:spPr>
          <a:xfrm>
            <a:off x="9841181" y="3231773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Heart </a:t>
            </a:r>
            <a:r>
              <a:rPr lang="en-US" sz="1600" dirty="0"/>
              <a:t>transplant, VAD explant</a:t>
            </a:r>
          </a:p>
        </p:txBody>
      </p:sp>
      <p:sp>
        <p:nvSpPr>
          <p:cNvPr id="15" name="Oval 14"/>
          <p:cNvSpPr/>
          <p:nvPr/>
        </p:nvSpPr>
        <p:spPr>
          <a:xfrm>
            <a:off x="2499660" y="3191864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ECMO </a:t>
            </a:r>
            <a:r>
              <a:rPr lang="en-US" sz="1200" dirty="0" err="1"/>
              <a:t>decannulation</a:t>
            </a:r>
            <a:r>
              <a:rPr lang="en-US" sz="1200" dirty="0"/>
              <a:t>, </a:t>
            </a:r>
            <a:r>
              <a:rPr lang="en-US" dirty="0"/>
              <a:t>VAD insertion</a:t>
            </a:r>
          </a:p>
        </p:txBody>
      </p:sp>
      <p:sp>
        <p:nvSpPr>
          <p:cNvPr id="16" name="Oval 15"/>
          <p:cNvSpPr/>
          <p:nvPr/>
        </p:nvSpPr>
        <p:spPr>
          <a:xfrm>
            <a:off x="7419779" y="3231773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VAD </a:t>
            </a:r>
            <a:r>
              <a:rPr lang="en-US" sz="1600" dirty="0"/>
              <a:t>procedure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155575" y="1703084"/>
            <a:ext cx="12036424" cy="1078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r>
              <a:rPr lang="en-US" sz="2800" b="1" dirty="0"/>
              <a:t>Index operation: </a:t>
            </a:r>
            <a:r>
              <a:rPr lang="en-US" sz="2800" i="1" dirty="0"/>
              <a:t>The first “cardiac” case of the Episode of Care, </a:t>
            </a:r>
            <a:r>
              <a:rPr lang="en-US" sz="2800" b="1" i="1" dirty="0">
                <a:solidFill>
                  <a:srgbClr val="855D5D"/>
                </a:solidFill>
              </a:rPr>
              <a:t>regardless of the sequence of operations</a:t>
            </a:r>
            <a:endParaRPr lang="en-US" sz="2800" b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76453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Glossary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70943" y="1526593"/>
            <a:ext cx="12036424" cy="3330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endParaRPr lang="en-US" sz="2800" b="1" i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  <p:sp>
        <p:nvSpPr>
          <p:cNvPr id="3" name="Oval 2"/>
          <p:cNvSpPr/>
          <p:nvPr/>
        </p:nvSpPr>
        <p:spPr>
          <a:xfrm>
            <a:off x="155575" y="3148780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ECMO </a:t>
            </a:r>
            <a:r>
              <a:rPr lang="en-US" sz="1400" dirty="0"/>
              <a:t>cannulation</a:t>
            </a:r>
          </a:p>
        </p:txBody>
      </p:sp>
      <p:sp>
        <p:nvSpPr>
          <p:cNvPr id="8" name="Oval 7"/>
          <p:cNvSpPr/>
          <p:nvPr/>
        </p:nvSpPr>
        <p:spPr>
          <a:xfrm>
            <a:off x="4998378" y="3191863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VAD </a:t>
            </a:r>
            <a:r>
              <a:rPr lang="en-US" sz="1600" dirty="0"/>
              <a:t>procedure</a:t>
            </a:r>
          </a:p>
        </p:txBody>
      </p:sp>
      <p:sp>
        <p:nvSpPr>
          <p:cNvPr id="13" name="Oval 12"/>
          <p:cNvSpPr/>
          <p:nvPr/>
        </p:nvSpPr>
        <p:spPr>
          <a:xfrm>
            <a:off x="9841181" y="3231773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Heart </a:t>
            </a:r>
            <a:r>
              <a:rPr lang="en-US" sz="1600" dirty="0"/>
              <a:t>transplant, VAD explant</a:t>
            </a:r>
          </a:p>
        </p:txBody>
      </p:sp>
      <p:sp>
        <p:nvSpPr>
          <p:cNvPr id="15" name="Oval 14"/>
          <p:cNvSpPr/>
          <p:nvPr/>
        </p:nvSpPr>
        <p:spPr>
          <a:xfrm>
            <a:off x="2499660" y="3191864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ECMO </a:t>
            </a:r>
            <a:r>
              <a:rPr lang="en-US" sz="1200" dirty="0" err="1"/>
              <a:t>decannulation</a:t>
            </a:r>
            <a:r>
              <a:rPr lang="en-US" sz="1200" dirty="0"/>
              <a:t>, </a:t>
            </a:r>
            <a:r>
              <a:rPr lang="en-US" dirty="0"/>
              <a:t>VAD insertion</a:t>
            </a:r>
          </a:p>
        </p:txBody>
      </p:sp>
      <p:sp>
        <p:nvSpPr>
          <p:cNvPr id="16" name="Oval 15"/>
          <p:cNvSpPr/>
          <p:nvPr/>
        </p:nvSpPr>
        <p:spPr>
          <a:xfrm>
            <a:off x="7419779" y="3231773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VAD </a:t>
            </a:r>
            <a:r>
              <a:rPr lang="en-US" sz="1600" dirty="0"/>
              <a:t>procedure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155575" y="1703084"/>
            <a:ext cx="12036424" cy="1078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r>
              <a:rPr lang="en-US" sz="2800" b="1" dirty="0"/>
              <a:t>Index operation: </a:t>
            </a:r>
            <a:r>
              <a:rPr lang="en-US" sz="2800" i="1" dirty="0"/>
              <a:t>The first “cardiac” case of the Episode of Care, </a:t>
            </a:r>
            <a:r>
              <a:rPr lang="en-US" sz="2800" b="1" i="1" dirty="0">
                <a:solidFill>
                  <a:srgbClr val="855D5D"/>
                </a:solidFill>
              </a:rPr>
              <a:t>regardless of the sequence of operations</a:t>
            </a:r>
            <a:endParaRPr lang="en-US" sz="2800" b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84909" y="4516607"/>
            <a:ext cx="1102954" cy="545690"/>
          </a:xfrm>
          <a:prstGeom prst="round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OpType</a:t>
            </a:r>
            <a:r>
              <a:rPr lang="en-US" dirty="0"/>
              <a:t> ECMO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721764" y="4569950"/>
            <a:ext cx="1102954" cy="545690"/>
          </a:xfrm>
          <a:prstGeom prst="round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OpType</a:t>
            </a:r>
            <a:r>
              <a:rPr lang="en-US" dirty="0"/>
              <a:t> VAD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275880" y="4624201"/>
            <a:ext cx="1102954" cy="545690"/>
          </a:xfrm>
          <a:prstGeom prst="round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OpType</a:t>
            </a:r>
            <a:r>
              <a:rPr lang="en-US" dirty="0"/>
              <a:t> VAD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97282" y="4666873"/>
            <a:ext cx="1102954" cy="545690"/>
          </a:xfrm>
          <a:prstGeom prst="round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OpType</a:t>
            </a:r>
            <a:r>
              <a:rPr lang="en-US" dirty="0"/>
              <a:t> VAD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801968" y="4619470"/>
            <a:ext cx="1698906" cy="640496"/>
          </a:xfrm>
          <a:prstGeom prst="round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OpType</a:t>
            </a:r>
            <a:r>
              <a:rPr lang="en-US" dirty="0"/>
              <a:t> CPB, Cardiovascular</a:t>
            </a:r>
          </a:p>
        </p:txBody>
      </p:sp>
    </p:spTree>
    <p:extLst>
      <p:ext uri="{BB962C8B-B14F-4D97-AF65-F5344CB8AC3E}">
        <p14:creationId xmlns:p14="http://schemas.microsoft.com/office/powerpoint/2010/main" val="1748684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/>
          <p:cNvSpPr/>
          <p:nvPr/>
        </p:nvSpPr>
        <p:spPr>
          <a:xfrm>
            <a:off x="8979771" y="2344001"/>
            <a:ext cx="3296860" cy="3319379"/>
          </a:xfrm>
          <a:prstGeom prst="star5">
            <a:avLst/>
          </a:prstGeom>
          <a:solidFill>
            <a:srgbClr val="97A9AA"/>
          </a:solidFill>
          <a:ln>
            <a:solidFill>
              <a:srgbClr val="97A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Glossary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70943" y="1526593"/>
            <a:ext cx="12036424" cy="3330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endParaRPr lang="en-US" sz="2800" b="1" i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  <p:sp>
        <p:nvSpPr>
          <p:cNvPr id="3" name="Oval 2"/>
          <p:cNvSpPr/>
          <p:nvPr/>
        </p:nvSpPr>
        <p:spPr>
          <a:xfrm>
            <a:off x="155575" y="3148780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ECMO </a:t>
            </a:r>
            <a:r>
              <a:rPr lang="en-US" sz="1400" dirty="0"/>
              <a:t>cannulation</a:t>
            </a:r>
          </a:p>
        </p:txBody>
      </p:sp>
      <p:sp>
        <p:nvSpPr>
          <p:cNvPr id="8" name="Oval 7"/>
          <p:cNvSpPr/>
          <p:nvPr/>
        </p:nvSpPr>
        <p:spPr>
          <a:xfrm>
            <a:off x="4998378" y="3191863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VAD </a:t>
            </a:r>
            <a:r>
              <a:rPr lang="en-US" sz="1600" dirty="0"/>
              <a:t>procedure</a:t>
            </a:r>
          </a:p>
        </p:txBody>
      </p:sp>
      <p:sp>
        <p:nvSpPr>
          <p:cNvPr id="13" name="Oval 12"/>
          <p:cNvSpPr/>
          <p:nvPr/>
        </p:nvSpPr>
        <p:spPr>
          <a:xfrm>
            <a:off x="9841181" y="3231773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Heart </a:t>
            </a:r>
            <a:r>
              <a:rPr lang="en-US" sz="1600" dirty="0"/>
              <a:t>transplant, VAD explant</a:t>
            </a:r>
          </a:p>
        </p:txBody>
      </p:sp>
      <p:sp>
        <p:nvSpPr>
          <p:cNvPr id="15" name="Oval 14"/>
          <p:cNvSpPr/>
          <p:nvPr/>
        </p:nvSpPr>
        <p:spPr>
          <a:xfrm>
            <a:off x="2499660" y="3191864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ECMO </a:t>
            </a:r>
            <a:r>
              <a:rPr lang="en-US" sz="1200" dirty="0" err="1"/>
              <a:t>decannulation</a:t>
            </a:r>
            <a:r>
              <a:rPr lang="en-US" sz="1200" dirty="0"/>
              <a:t>, </a:t>
            </a:r>
            <a:r>
              <a:rPr lang="en-US" dirty="0"/>
              <a:t>VAD insertion</a:t>
            </a:r>
          </a:p>
        </p:txBody>
      </p:sp>
      <p:sp>
        <p:nvSpPr>
          <p:cNvPr id="16" name="Oval 15"/>
          <p:cNvSpPr/>
          <p:nvPr/>
        </p:nvSpPr>
        <p:spPr>
          <a:xfrm>
            <a:off x="7419779" y="3231773"/>
            <a:ext cx="1578077" cy="1585451"/>
          </a:xfrm>
          <a:prstGeom prst="ellipse">
            <a:avLst/>
          </a:prstGeom>
          <a:solidFill>
            <a:srgbClr val="855D5D"/>
          </a:solidFill>
          <a:ln>
            <a:solidFill>
              <a:srgbClr val="85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VAD </a:t>
            </a:r>
            <a:r>
              <a:rPr lang="en-US" sz="1600" dirty="0"/>
              <a:t>procedure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155575" y="1703084"/>
            <a:ext cx="12036424" cy="1078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r>
              <a:rPr lang="en-US" sz="2800" b="1" dirty="0"/>
              <a:t>Index operation: </a:t>
            </a:r>
            <a:r>
              <a:rPr lang="en-US" sz="2800" i="1" dirty="0"/>
              <a:t>The first “cardiac” case of the Episode of Care, </a:t>
            </a:r>
            <a:r>
              <a:rPr lang="en-US" sz="2800" b="1" i="1" dirty="0">
                <a:solidFill>
                  <a:srgbClr val="855D5D"/>
                </a:solidFill>
              </a:rPr>
              <a:t>regardless of the sequence of operations</a:t>
            </a:r>
            <a:endParaRPr lang="en-US" sz="2800" b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84909" y="4516607"/>
            <a:ext cx="1102954" cy="545690"/>
          </a:xfrm>
          <a:prstGeom prst="round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OpType</a:t>
            </a:r>
            <a:r>
              <a:rPr lang="en-US" dirty="0"/>
              <a:t> ECMO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721764" y="4569950"/>
            <a:ext cx="1102954" cy="545690"/>
          </a:xfrm>
          <a:prstGeom prst="round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OpType</a:t>
            </a:r>
            <a:r>
              <a:rPr lang="en-US" dirty="0"/>
              <a:t> VAD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275880" y="4624201"/>
            <a:ext cx="1102954" cy="545690"/>
          </a:xfrm>
          <a:prstGeom prst="round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OpType</a:t>
            </a:r>
            <a:r>
              <a:rPr lang="en-US" dirty="0"/>
              <a:t> VAD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97282" y="4666873"/>
            <a:ext cx="1102954" cy="545690"/>
          </a:xfrm>
          <a:prstGeom prst="round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OpType</a:t>
            </a:r>
            <a:r>
              <a:rPr lang="en-US" dirty="0"/>
              <a:t> VAD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801968" y="4619470"/>
            <a:ext cx="1698906" cy="640496"/>
          </a:xfrm>
          <a:prstGeom prst="round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OpType</a:t>
            </a:r>
            <a:r>
              <a:rPr lang="en-US" dirty="0"/>
              <a:t> CPB, Cardiovascular</a:t>
            </a:r>
          </a:p>
        </p:txBody>
      </p:sp>
    </p:spTree>
    <p:extLst>
      <p:ext uri="{BB962C8B-B14F-4D97-AF65-F5344CB8AC3E}">
        <p14:creationId xmlns:p14="http://schemas.microsoft.com/office/powerpoint/2010/main" val="271963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2B97-F6DE-7C12-518A-71BB42CB4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STS Updates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C074-BCFF-BF50-033C-D89A949C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649480"/>
            <a:ext cx="7357583" cy="5546047"/>
          </a:xfrm>
        </p:spPr>
        <p:txBody>
          <a:bodyPr anchor="ctr">
            <a:normAutofit lnSpcReduction="10000"/>
          </a:bodyPr>
          <a:lstStyle/>
          <a:p>
            <a:pPr marL="457200" lvl="1" indent="0">
              <a:buNone/>
            </a:pPr>
            <a:endParaRPr lang="en-US" sz="2800" dirty="0"/>
          </a:p>
          <a:p>
            <a:r>
              <a:rPr lang="en-US" sz="2400" dirty="0">
                <a:solidFill>
                  <a:prstClr val="black"/>
                </a:solidFill>
              </a:rPr>
              <a:t>6.23.2  October Training Manual is posted</a:t>
            </a:r>
          </a:p>
          <a:p>
            <a:pPr>
              <a:spcBef>
                <a:spcPts val="2800"/>
              </a:spcBef>
            </a:pPr>
            <a:r>
              <a:rPr lang="en-US" sz="2400" dirty="0">
                <a:ea typeface="+mn-lt"/>
                <a:cs typeface="Calibri"/>
              </a:rPr>
              <a:t>Fall 2023 Harvest: Includes Surgery dates 7/1/2019 -6/30/2023</a:t>
            </a:r>
          </a:p>
          <a:p>
            <a:pPr lvl="1"/>
            <a:r>
              <a:rPr lang="en-US" dirty="0">
                <a:ea typeface="+mn-lt"/>
                <a:cs typeface="Calibri"/>
              </a:rPr>
              <a:t>Harvest Closed </a:t>
            </a:r>
            <a:r>
              <a:rPr lang="en-US" b="1" dirty="0">
                <a:solidFill>
                  <a:srgbClr val="C00000"/>
                </a:solidFill>
                <a:ea typeface="+mn-lt"/>
                <a:cs typeface="Calibri"/>
              </a:rPr>
              <a:t>September 15</a:t>
            </a:r>
            <a:r>
              <a:rPr lang="en-US" b="1" baseline="30000" dirty="0">
                <a:solidFill>
                  <a:srgbClr val="C00000"/>
                </a:solidFill>
                <a:ea typeface="+mn-lt"/>
                <a:cs typeface="Calibri"/>
              </a:rPr>
              <a:t>th</a:t>
            </a:r>
            <a:r>
              <a:rPr lang="en-US" b="1" dirty="0">
                <a:solidFill>
                  <a:srgbClr val="C00000"/>
                </a:solidFill>
                <a:ea typeface="+mn-lt"/>
                <a:cs typeface="Calibri"/>
              </a:rPr>
              <a:t> @ 11:59pmET</a:t>
            </a:r>
          </a:p>
          <a:p>
            <a:pPr lvl="1"/>
            <a:r>
              <a:rPr lang="en-US" dirty="0">
                <a:ea typeface="+mn-lt"/>
                <a:cs typeface="Calibri"/>
              </a:rPr>
              <a:t>Analysis Report Results available in coming weeks </a:t>
            </a:r>
          </a:p>
          <a:p>
            <a:pPr marL="457200" lvl="1" indent="0">
              <a:buNone/>
            </a:pPr>
            <a:endParaRPr lang="en-US" b="1" dirty="0">
              <a:solidFill>
                <a:srgbClr val="C00000"/>
              </a:solidFill>
              <a:ea typeface="+mn-lt"/>
              <a:cs typeface="Calibri"/>
            </a:endParaRPr>
          </a:p>
          <a:p>
            <a:r>
              <a:rPr lang="en-US" sz="2400" dirty="0">
                <a:ea typeface="+mn-lt"/>
                <a:cs typeface="Calibri"/>
              </a:rPr>
              <a:t>Spring 23 Harvest: Includes Surgery dates 1/1/2020 – 12/31/2023</a:t>
            </a:r>
          </a:p>
          <a:p>
            <a:pPr lvl="1"/>
            <a:r>
              <a:rPr lang="en-US" dirty="0">
                <a:ea typeface="Calibri"/>
                <a:cs typeface="Calibri"/>
              </a:rPr>
              <a:t>Official harvest close date coming soon!</a:t>
            </a:r>
          </a:p>
          <a:p>
            <a:pPr lvl="1"/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CHSD Public Reporting last updated in September – Email notification sent 9/10/23</a:t>
            </a:r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8111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Glossary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70943" y="1526593"/>
            <a:ext cx="12036424" cy="10248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r>
              <a:rPr lang="en-US" sz="2800" b="1" dirty="0"/>
              <a:t>Primary procedure: </a:t>
            </a:r>
            <a:r>
              <a:rPr lang="en-US" sz="2800" i="1" dirty="0"/>
              <a:t>The procedure with the highest STAT Mortality score of an operation considering all Rules &amp; Exceptions</a:t>
            </a:r>
            <a:endParaRPr lang="en-US" sz="2800" b="1" dirty="0"/>
          </a:p>
          <a:p>
            <a:pPr marL="171450">
              <a:spcBef>
                <a:spcPts val="1800"/>
              </a:spcBef>
            </a:pPr>
            <a:endParaRPr lang="en-US" sz="2800" b="1" i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283110" y="2802194"/>
            <a:ext cx="8561438" cy="1777180"/>
          </a:xfrm>
          <a:prstGeom prst="round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595959"/>
                </a:solidFill>
              </a:rPr>
              <a:t>(870) – Norwood Procedure</a:t>
            </a:r>
          </a:p>
          <a:p>
            <a:pPr algn="ctr"/>
            <a:r>
              <a:rPr lang="en-US" sz="2400" dirty="0">
                <a:solidFill>
                  <a:srgbClr val="595959"/>
                </a:solidFill>
              </a:rPr>
              <a:t>(3680) – RV to PA Shunt (e.g. Sano Shunt or palliative RV-PA non-</a:t>
            </a:r>
            <a:r>
              <a:rPr lang="en-US" sz="2400" dirty="0" err="1">
                <a:solidFill>
                  <a:srgbClr val="595959"/>
                </a:solidFill>
              </a:rPr>
              <a:t>valved</a:t>
            </a:r>
            <a:r>
              <a:rPr lang="en-US" sz="2400" dirty="0">
                <a:solidFill>
                  <a:srgbClr val="595959"/>
                </a:solidFill>
              </a:rPr>
              <a:t> conduit to augment pulmonary blood flow)</a:t>
            </a:r>
          </a:p>
          <a:p>
            <a:pPr algn="ctr"/>
            <a:r>
              <a:rPr lang="en-US" sz="2400" dirty="0">
                <a:solidFill>
                  <a:srgbClr val="595959"/>
                </a:solidFill>
              </a:rPr>
              <a:t>(1330) – PDA closure, Surgical</a:t>
            </a:r>
          </a:p>
        </p:txBody>
      </p:sp>
    </p:spTree>
    <p:extLst>
      <p:ext uri="{BB962C8B-B14F-4D97-AF65-F5344CB8AC3E}">
        <p14:creationId xmlns:p14="http://schemas.microsoft.com/office/powerpoint/2010/main" val="3494640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Glossary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08436" y="1620500"/>
            <a:ext cx="8561438" cy="1777180"/>
          </a:xfrm>
          <a:prstGeom prst="round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595959"/>
                </a:solidFill>
              </a:rPr>
              <a:t>(870) – Norwood Procedure</a:t>
            </a:r>
          </a:p>
          <a:p>
            <a:pPr algn="ctr"/>
            <a:r>
              <a:rPr lang="en-US" sz="2400" dirty="0">
                <a:solidFill>
                  <a:srgbClr val="595959"/>
                </a:solidFill>
              </a:rPr>
              <a:t>(3680) – RV to PA Shunt (e.g. Sano Shunt or palliative RV-PA non-</a:t>
            </a:r>
            <a:r>
              <a:rPr lang="en-US" sz="2400" dirty="0" err="1">
                <a:solidFill>
                  <a:srgbClr val="595959"/>
                </a:solidFill>
              </a:rPr>
              <a:t>valved</a:t>
            </a:r>
            <a:r>
              <a:rPr lang="en-US" sz="2400" dirty="0">
                <a:solidFill>
                  <a:srgbClr val="595959"/>
                </a:solidFill>
              </a:rPr>
              <a:t> conduit to augment pulmonary blood flow)</a:t>
            </a:r>
          </a:p>
          <a:p>
            <a:pPr algn="ctr"/>
            <a:r>
              <a:rPr lang="en-US" sz="2400" dirty="0">
                <a:solidFill>
                  <a:srgbClr val="595959"/>
                </a:solidFill>
              </a:rPr>
              <a:t>(1330) – PDA closure, Surgical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651971"/>
              </p:ext>
            </p:extLst>
          </p:nvPr>
        </p:nvGraphicFramePr>
        <p:xfrm>
          <a:off x="970245" y="3753765"/>
          <a:ext cx="10309850" cy="554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086777" imgH="381000" progId="Excel.Sheet.12">
                  <p:embed/>
                </p:oleObj>
              </mc:Choice>
              <mc:Fallback>
                <p:oleObj name="Worksheet" r:id="rId2" imgW="7086777" imgH="381000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0245" y="3753765"/>
                        <a:ext cx="10309850" cy="554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074843"/>
              </p:ext>
            </p:extLst>
          </p:nvPr>
        </p:nvGraphicFramePr>
        <p:xfrm>
          <a:off x="970245" y="4373139"/>
          <a:ext cx="10309856" cy="29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086777" imgH="200025" progId="Excel.Sheet.12">
                  <p:embed/>
                </p:oleObj>
              </mc:Choice>
              <mc:Fallback>
                <p:oleObj name="Worksheet" r:id="rId4" imgW="7086777" imgH="200025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0245" y="4373139"/>
                        <a:ext cx="10309856" cy="291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028969"/>
              </p:ext>
            </p:extLst>
          </p:nvPr>
        </p:nvGraphicFramePr>
        <p:xfrm>
          <a:off x="970247" y="4759556"/>
          <a:ext cx="10309848" cy="429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7086777" imgH="295275" progId="Excel.Sheet.12">
                  <p:embed/>
                </p:oleObj>
              </mc:Choice>
              <mc:Fallback>
                <p:oleObj name="Worksheet" r:id="rId6" imgW="7086777" imgH="295275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0247" y="4759556"/>
                        <a:ext cx="10309848" cy="429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464827"/>
              </p:ext>
            </p:extLst>
          </p:nvPr>
        </p:nvGraphicFramePr>
        <p:xfrm>
          <a:off x="970245" y="5284547"/>
          <a:ext cx="10309856" cy="29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7086777" imgH="200025" progId="Excel.Sheet.12">
                  <p:embed/>
                </p:oleObj>
              </mc:Choice>
              <mc:Fallback>
                <p:oleObj name="Worksheet" r:id="rId8" imgW="7086777" imgH="200025" progId="Excel.Sheet.12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0245" y="5284547"/>
                        <a:ext cx="10309856" cy="291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6896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Glossary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511479"/>
              </p:ext>
            </p:extLst>
          </p:nvPr>
        </p:nvGraphicFramePr>
        <p:xfrm>
          <a:off x="852258" y="1740610"/>
          <a:ext cx="10309850" cy="554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086777" imgH="381000" progId="Excel.Sheet.12">
                  <p:embed/>
                </p:oleObj>
              </mc:Choice>
              <mc:Fallback>
                <p:oleObj name="Worksheet" r:id="rId2" imgW="7086777" imgH="381000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2258" y="1740610"/>
                        <a:ext cx="10309850" cy="554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226918"/>
              </p:ext>
            </p:extLst>
          </p:nvPr>
        </p:nvGraphicFramePr>
        <p:xfrm>
          <a:off x="852258" y="2359984"/>
          <a:ext cx="10309856" cy="29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086777" imgH="200025" progId="Excel.Sheet.12">
                  <p:embed/>
                </p:oleObj>
              </mc:Choice>
              <mc:Fallback>
                <p:oleObj name="Worksheet" r:id="rId4" imgW="7086777" imgH="200025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2258" y="2359984"/>
                        <a:ext cx="10309856" cy="291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959519"/>
              </p:ext>
            </p:extLst>
          </p:nvPr>
        </p:nvGraphicFramePr>
        <p:xfrm>
          <a:off x="852260" y="2746401"/>
          <a:ext cx="10309848" cy="429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7086777" imgH="295275" progId="Excel.Sheet.12">
                  <p:embed/>
                </p:oleObj>
              </mc:Choice>
              <mc:Fallback>
                <p:oleObj name="Worksheet" r:id="rId6" imgW="7086777" imgH="295275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2260" y="2746401"/>
                        <a:ext cx="10309848" cy="429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095564"/>
              </p:ext>
            </p:extLst>
          </p:nvPr>
        </p:nvGraphicFramePr>
        <p:xfrm>
          <a:off x="852258" y="3271392"/>
          <a:ext cx="10309856" cy="29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7086777" imgH="200025" progId="Excel.Sheet.12">
                  <p:embed/>
                </p:oleObj>
              </mc:Choice>
              <mc:Fallback>
                <p:oleObj name="Worksheet" r:id="rId8" imgW="7086777" imgH="200025" progId="Excel.Sheet.12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2258" y="3271392"/>
                        <a:ext cx="10309856" cy="291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7136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Glossary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511479"/>
              </p:ext>
            </p:extLst>
          </p:nvPr>
        </p:nvGraphicFramePr>
        <p:xfrm>
          <a:off x="852258" y="1740610"/>
          <a:ext cx="10309850" cy="554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086777" imgH="381000" progId="Excel.Sheet.12">
                  <p:embed/>
                </p:oleObj>
              </mc:Choice>
              <mc:Fallback>
                <p:oleObj name="Worksheet" r:id="rId2" imgW="7086777" imgH="381000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2258" y="1740610"/>
                        <a:ext cx="10309850" cy="554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226918"/>
              </p:ext>
            </p:extLst>
          </p:nvPr>
        </p:nvGraphicFramePr>
        <p:xfrm>
          <a:off x="852258" y="2359984"/>
          <a:ext cx="10309856" cy="29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086777" imgH="200025" progId="Excel.Sheet.12">
                  <p:embed/>
                </p:oleObj>
              </mc:Choice>
              <mc:Fallback>
                <p:oleObj name="Worksheet" r:id="rId4" imgW="7086777" imgH="200025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2258" y="2359984"/>
                        <a:ext cx="10309856" cy="291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959519"/>
              </p:ext>
            </p:extLst>
          </p:nvPr>
        </p:nvGraphicFramePr>
        <p:xfrm>
          <a:off x="852260" y="2746401"/>
          <a:ext cx="10309848" cy="429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7086777" imgH="295275" progId="Excel.Sheet.12">
                  <p:embed/>
                </p:oleObj>
              </mc:Choice>
              <mc:Fallback>
                <p:oleObj name="Worksheet" r:id="rId6" imgW="7086777" imgH="295275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2260" y="2746401"/>
                        <a:ext cx="10309848" cy="429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095564"/>
              </p:ext>
            </p:extLst>
          </p:nvPr>
        </p:nvGraphicFramePr>
        <p:xfrm>
          <a:off x="852258" y="3271392"/>
          <a:ext cx="10309856" cy="29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7086777" imgH="200025" progId="Excel.Sheet.12">
                  <p:embed/>
                </p:oleObj>
              </mc:Choice>
              <mc:Fallback>
                <p:oleObj name="Worksheet" r:id="rId8" imgW="7086777" imgH="200025" progId="Excel.Sheet.12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2258" y="3271392"/>
                        <a:ext cx="10309856" cy="291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7949381" y="1895168"/>
            <a:ext cx="3281516" cy="10766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515" y="4353785"/>
            <a:ext cx="11069967" cy="1605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1012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Glossary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179" y="1798244"/>
            <a:ext cx="8753475" cy="474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0959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Glossary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808" y="1442757"/>
            <a:ext cx="6669703" cy="5125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2816943" y="2796152"/>
            <a:ext cx="2735825" cy="6918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55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Glossary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70943" y="1526593"/>
            <a:ext cx="12036424" cy="10248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r>
              <a:rPr lang="en-US" sz="2800" b="1" dirty="0"/>
              <a:t>Primary procedure: </a:t>
            </a:r>
            <a:r>
              <a:rPr lang="en-US" sz="2800" i="1" dirty="0"/>
              <a:t>The procedure with the highest STAT Mortality score of an operation considering all Rules &amp; Exceptions</a:t>
            </a:r>
            <a:endParaRPr lang="en-US" sz="2800" b="1" dirty="0"/>
          </a:p>
          <a:p>
            <a:pPr marL="171450">
              <a:spcBef>
                <a:spcPts val="1800"/>
              </a:spcBef>
            </a:pPr>
            <a:endParaRPr lang="en-US" sz="2800" b="1" i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283110" y="2802194"/>
            <a:ext cx="8561438" cy="1777180"/>
          </a:xfrm>
          <a:prstGeom prst="round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855D5D"/>
                </a:solidFill>
              </a:rPr>
              <a:t>(870) – Norwood Procedure</a:t>
            </a:r>
          </a:p>
          <a:p>
            <a:pPr algn="ctr"/>
            <a:r>
              <a:rPr lang="en-US" sz="2400" dirty="0">
                <a:solidFill>
                  <a:srgbClr val="595959"/>
                </a:solidFill>
              </a:rPr>
              <a:t>(3680) – RV to PA Shunt (e.g. Sano Shunt or palliative RV-PA non-</a:t>
            </a:r>
            <a:r>
              <a:rPr lang="en-US" sz="2400" dirty="0" err="1">
                <a:solidFill>
                  <a:srgbClr val="595959"/>
                </a:solidFill>
              </a:rPr>
              <a:t>valved</a:t>
            </a:r>
            <a:r>
              <a:rPr lang="en-US" sz="2400" dirty="0">
                <a:solidFill>
                  <a:srgbClr val="595959"/>
                </a:solidFill>
              </a:rPr>
              <a:t> conduit to augment pulmonary blood flow)</a:t>
            </a:r>
          </a:p>
          <a:p>
            <a:pPr algn="ctr"/>
            <a:r>
              <a:rPr lang="en-US" sz="2400" dirty="0">
                <a:solidFill>
                  <a:srgbClr val="595959"/>
                </a:solidFill>
              </a:rPr>
              <a:t>(1330) – PDA closure, Surgical</a:t>
            </a:r>
          </a:p>
        </p:txBody>
      </p:sp>
    </p:spTree>
    <p:extLst>
      <p:ext uri="{BB962C8B-B14F-4D97-AF65-F5344CB8AC3E}">
        <p14:creationId xmlns:p14="http://schemas.microsoft.com/office/powerpoint/2010/main" val="2108822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Glossary, continued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64287" y="1880554"/>
            <a:ext cx="12036424" cy="3330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r>
              <a:rPr lang="en-US" sz="2800" b="1" dirty="0"/>
              <a:t>Training Manual (TM): </a:t>
            </a:r>
            <a:r>
              <a:rPr lang="en-US" sz="2800" i="1" dirty="0"/>
              <a:t>aka definitions, data dictionary – document of all definitions and coding guidelines</a:t>
            </a:r>
            <a:endParaRPr lang="en-US" sz="2800" b="1" dirty="0"/>
          </a:p>
          <a:p>
            <a:pPr marL="171450">
              <a:spcBef>
                <a:spcPts val="1800"/>
              </a:spcBef>
            </a:pPr>
            <a:r>
              <a:rPr lang="en-US" sz="2800" b="1" dirty="0"/>
              <a:t>Analysis Overview: </a:t>
            </a:r>
            <a:r>
              <a:rPr lang="en-US" sz="2800" i="1" dirty="0"/>
              <a:t>Explanation of how analysis was performed (combination codes, Primary Procedure rules and exceptions, inclusion/exclusion criteria)</a:t>
            </a:r>
            <a:endParaRPr lang="en-US" sz="2800" b="1" dirty="0"/>
          </a:p>
          <a:p>
            <a:pPr marL="171450">
              <a:spcBef>
                <a:spcPts val="1800"/>
              </a:spcBef>
            </a:pPr>
            <a:r>
              <a:rPr lang="en-US" sz="2800" b="1" dirty="0"/>
              <a:t>Appendix C: </a:t>
            </a:r>
            <a:r>
              <a:rPr lang="en-US" sz="2800" i="1" dirty="0"/>
              <a:t>List of all procedures with STAT Mortality Score and Category </a:t>
            </a:r>
            <a:endParaRPr lang="en-US" sz="2800" b="1" dirty="0"/>
          </a:p>
          <a:p>
            <a:pPr marL="171450">
              <a:spcBef>
                <a:spcPts val="1800"/>
              </a:spcBef>
            </a:pPr>
            <a:r>
              <a:rPr lang="en-US" sz="2800" b="1" dirty="0"/>
              <a:t>Data Collection Form (DCF): </a:t>
            </a:r>
            <a:r>
              <a:rPr lang="en-US" sz="2800" i="1" dirty="0"/>
              <a:t>Document with all fields for an individual case</a:t>
            </a:r>
            <a:endParaRPr lang="en-US" sz="2800" b="1" dirty="0"/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195103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B03965-DC0D-55BC-EDCB-8096BEC4119A}"/>
              </a:ext>
            </a:extLst>
          </p:cNvPr>
          <p:cNvSpPr txBox="1"/>
          <p:nvPr/>
        </p:nvSpPr>
        <p:spPr>
          <a:xfrm>
            <a:off x="364042" y="498831"/>
            <a:ext cx="11377914" cy="6030409"/>
          </a:xfrm>
          <a:prstGeom prst="rect">
            <a:avLst/>
          </a:prstGeom>
          <a:solidFill>
            <a:srgbClr val="855D5D">
              <a:alpha val="65000"/>
            </a:srgb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204660" y="654876"/>
            <a:ext cx="5950915" cy="1254946"/>
          </a:xfrm>
          <a:prstGeom prst="rect">
            <a:avLst/>
          </a:prstGeom>
          <a:solidFill>
            <a:srgbClr val="404040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402957" y="825168"/>
            <a:ext cx="5555848" cy="899459"/>
          </a:xfrm>
          <a:prstGeom prst="rect">
            <a:avLst/>
          </a:prstGeom>
          <a:solidFill>
            <a:srgbClr val="404040"/>
          </a:solidFill>
          <a:ln>
            <a:solidFill>
              <a:srgbClr val="FFFFFF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3600"/>
              </a:spcBef>
            </a:pPr>
            <a:r>
              <a:rPr lang="en-US" sz="3600" dirty="0">
                <a:solidFill>
                  <a:schemeClr val="bg1"/>
                </a:solidFill>
              </a:rPr>
              <a:t>Timelines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9280" y="2018928"/>
            <a:ext cx="108474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/>
              <a:t>Harvest Period </a:t>
            </a:r>
            <a:r>
              <a:rPr lang="en-US" sz="2800" b="1" dirty="0"/>
              <a:t>– </a:t>
            </a:r>
            <a:r>
              <a:rPr lang="en-US" sz="2800" i="1" dirty="0"/>
              <a:t>Rolling 4 year analytical window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i="1" dirty="0"/>
              <a:t>Calendar Year (Jan – Dec)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i="1" dirty="0"/>
              <a:t>Fiscal Year (July – June)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/>
              <a:t>Harvest Inclusion</a:t>
            </a:r>
            <a:r>
              <a:rPr lang="en-US" sz="2800" b="1" dirty="0"/>
              <a:t> – </a:t>
            </a:r>
            <a:r>
              <a:rPr lang="en-US" sz="2800" i="1" dirty="0"/>
              <a:t>All operations with a surgery date within the harvest period </a:t>
            </a:r>
            <a:br>
              <a:rPr lang="en-US" sz="2800" b="1" dirty="0"/>
            </a:br>
            <a:endParaRPr lang="en-US" sz="28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/>
              <a:t>Version</a:t>
            </a:r>
            <a:r>
              <a:rPr lang="en-US" sz="2800" b="1" dirty="0"/>
              <a:t> – </a:t>
            </a:r>
            <a:r>
              <a:rPr lang="en-US" sz="2800" i="1" dirty="0"/>
              <a:t>Typically 3-4 years</a:t>
            </a:r>
            <a:br>
              <a:rPr lang="en-US" sz="2800" b="1" dirty="0"/>
            </a:br>
            <a:endParaRPr lang="en-US" sz="28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/>
              <a:t>Other</a:t>
            </a:r>
            <a:r>
              <a:rPr lang="en-US" sz="2800" b="1" dirty="0"/>
              <a:t> – </a:t>
            </a:r>
            <a:r>
              <a:rPr lang="en-US" sz="2800" i="1" dirty="0"/>
              <a:t>STAT scores, combination procedures</a:t>
            </a:r>
            <a:endParaRPr lang="en-US" sz="2800" i="1" u="sng" dirty="0"/>
          </a:p>
        </p:txBody>
      </p:sp>
    </p:spTree>
    <p:extLst>
      <p:ext uri="{BB962C8B-B14F-4D97-AF65-F5344CB8AC3E}">
        <p14:creationId xmlns:p14="http://schemas.microsoft.com/office/powerpoint/2010/main" val="2775659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B03965-DC0D-55BC-EDCB-8096BEC4119A}"/>
              </a:ext>
            </a:extLst>
          </p:cNvPr>
          <p:cNvSpPr txBox="1"/>
          <p:nvPr/>
        </p:nvSpPr>
        <p:spPr>
          <a:xfrm>
            <a:off x="423035" y="484082"/>
            <a:ext cx="11377914" cy="6030409"/>
          </a:xfrm>
          <a:prstGeom prst="rect">
            <a:avLst/>
          </a:prstGeom>
          <a:solidFill>
            <a:srgbClr val="F2F2F2">
              <a:alpha val="65000"/>
            </a:srgb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Harvest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460375" y="1880554"/>
            <a:ext cx="11640336" cy="3330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68580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b="1" dirty="0"/>
              <a:t>Create harvest file (software specific)</a:t>
            </a:r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3608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267CB6-4B0D-A9D3-4866-35D9F9AEBE39}"/>
              </a:ext>
            </a:extLst>
          </p:cNvPr>
          <p:cNvSpPr txBox="1"/>
          <p:nvPr/>
        </p:nvSpPr>
        <p:spPr>
          <a:xfrm>
            <a:off x="2196352" y="923364"/>
            <a:ext cx="3200400" cy="25997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E3C3E0-1EAB-97A1-E490-18386AA83DA2}"/>
              </a:ext>
            </a:extLst>
          </p:cNvPr>
          <p:cNvSpPr txBox="1"/>
          <p:nvPr/>
        </p:nvSpPr>
        <p:spPr>
          <a:xfrm>
            <a:off x="1121435" y="923364"/>
            <a:ext cx="9540814" cy="6378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 for attending AQO 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recorded content is available for viewing within the meeting platform 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presentation you wish to view; click “Join Session”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Q&amp;A is available to watch after the presentation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Content will  be moved over to STS Education within the next week</a:t>
            </a:r>
          </a:p>
          <a:p>
            <a:pPr marL="1257300" lvl="2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did not register for AQO, you will be able to purchase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virtual content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Deadline to complete all evaluations and claim education credit is Friday, December 29, 2023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AQO Hot Topics webinar coming in December – details coming soon!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 to in person meeting for 2024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0038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B03965-DC0D-55BC-EDCB-8096BEC4119A}"/>
              </a:ext>
            </a:extLst>
          </p:cNvPr>
          <p:cNvSpPr txBox="1"/>
          <p:nvPr/>
        </p:nvSpPr>
        <p:spPr>
          <a:xfrm>
            <a:off x="423035" y="484082"/>
            <a:ext cx="11377914" cy="6030409"/>
          </a:xfrm>
          <a:prstGeom prst="rect">
            <a:avLst/>
          </a:prstGeom>
          <a:solidFill>
            <a:srgbClr val="F2F2F2">
              <a:alpha val="65000"/>
            </a:srgb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Harvest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423035" y="1887929"/>
            <a:ext cx="12036424" cy="3330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68580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D9D9D9"/>
                </a:solidFill>
              </a:rPr>
              <a:t>Create harvest file (software specific)</a:t>
            </a:r>
          </a:p>
          <a:p>
            <a:pPr marL="68580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b="1" dirty="0"/>
              <a:t>Upload to IQVIA</a:t>
            </a:r>
          </a:p>
          <a:p>
            <a:pPr marL="1143000" lvl="1" indent="-514350">
              <a:spcBef>
                <a:spcPts val="1800"/>
              </a:spcBef>
              <a:buAutoNum type="alphaLcPeriod"/>
            </a:pPr>
            <a:r>
              <a:rPr lang="en-US" sz="2800" b="1" dirty="0"/>
              <a:t>Clean data</a:t>
            </a:r>
          </a:p>
          <a:p>
            <a:pPr marL="1143000" lvl="1" indent="-514350">
              <a:spcBef>
                <a:spcPts val="1800"/>
              </a:spcBef>
              <a:buAutoNum type="alphaLcPeriod"/>
            </a:pPr>
            <a:r>
              <a:rPr lang="en-US" sz="2800" b="1" dirty="0"/>
              <a:t>Resubmit up until Harvest deadline</a:t>
            </a:r>
          </a:p>
          <a:p>
            <a:pPr marL="171450">
              <a:spcBef>
                <a:spcPts val="180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759696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B03965-DC0D-55BC-EDCB-8096BEC4119A}"/>
              </a:ext>
            </a:extLst>
          </p:cNvPr>
          <p:cNvSpPr txBox="1"/>
          <p:nvPr/>
        </p:nvSpPr>
        <p:spPr>
          <a:xfrm>
            <a:off x="423035" y="484082"/>
            <a:ext cx="11377914" cy="6030409"/>
          </a:xfrm>
          <a:prstGeom prst="rect">
            <a:avLst/>
          </a:prstGeom>
          <a:solidFill>
            <a:srgbClr val="F2F2F2">
              <a:alpha val="65000"/>
            </a:srgb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Harvest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460375" y="1944245"/>
            <a:ext cx="12036424" cy="3330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68580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D9D9D9"/>
                </a:solidFill>
              </a:rPr>
              <a:t>Create harvest file (software specific)</a:t>
            </a:r>
          </a:p>
          <a:p>
            <a:pPr marL="68580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D9D9D9"/>
                </a:solidFill>
              </a:rPr>
              <a:t>Upload to IQVIA</a:t>
            </a:r>
          </a:p>
          <a:p>
            <a:pPr marL="1143000" lvl="1" indent="-514350">
              <a:spcBef>
                <a:spcPts val="1800"/>
              </a:spcBef>
              <a:buAutoNum type="alphaLcPeriod"/>
            </a:pPr>
            <a:r>
              <a:rPr lang="en-US" sz="2800" b="1" dirty="0">
                <a:solidFill>
                  <a:srgbClr val="D9D9D9"/>
                </a:solidFill>
              </a:rPr>
              <a:t>Clean data</a:t>
            </a:r>
          </a:p>
          <a:p>
            <a:pPr marL="1143000" lvl="1" indent="-514350">
              <a:spcBef>
                <a:spcPts val="1800"/>
              </a:spcBef>
              <a:buAutoNum type="alphaLcPeriod"/>
            </a:pPr>
            <a:r>
              <a:rPr lang="en-US" sz="2800" b="1" dirty="0">
                <a:solidFill>
                  <a:srgbClr val="D9D9D9"/>
                </a:solidFill>
              </a:rPr>
              <a:t>Resubmit up until Harvest deadline</a:t>
            </a:r>
          </a:p>
          <a:p>
            <a:pPr marL="685800" indent="-514350">
              <a:spcBef>
                <a:spcPts val="1800"/>
              </a:spcBef>
              <a:buAutoNum type="arabicPeriod"/>
            </a:pPr>
            <a:r>
              <a:rPr lang="en-US" sz="2800" b="1" dirty="0"/>
              <a:t>Snapshot taken of Harvest window</a:t>
            </a:r>
          </a:p>
          <a:p>
            <a:pPr marL="685800" indent="-514350">
              <a:spcBef>
                <a:spcPts val="1800"/>
              </a:spcBef>
              <a:buAutoNum type="arabicPeriod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67489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B03965-DC0D-55BC-EDCB-8096BEC4119A}"/>
              </a:ext>
            </a:extLst>
          </p:cNvPr>
          <p:cNvSpPr txBox="1"/>
          <p:nvPr/>
        </p:nvSpPr>
        <p:spPr>
          <a:xfrm>
            <a:off x="423035" y="484082"/>
            <a:ext cx="11377914" cy="6030409"/>
          </a:xfrm>
          <a:prstGeom prst="rect">
            <a:avLst/>
          </a:prstGeom>
          <a:solidFill>
            <a:srgbClr val="F2F2F2">
              <a:alpha val="65000"/>
            </a:srgb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Harvest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423035" y="1944245"/>
            <a:ext cx="12036424" cy="3330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68580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D9D9D9"/>
                </a:solidFill>
              </a:rPr>
              <a:t>Create harvest file (software specific)</a:t>
            </a:r>
          </a:p>
          <a:p>
            <a:pPr marL="68580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D9D9D9"/>
                </a:solidFill>
              </a:rPr>
              <a:t>Upload to IQVIA</a:t>
            </a:r>
          </a:p>
          <a:p>
            <a:pPr marL="1143000" lvl="1" indent="-514350">
              <a:spcBef>
                <a:spcPts val="1800"/>
              </a:spcBef>
              <a:buAutoNum type="alphaLcPeriod"/>
            </a:pPr>
            <a:r>
              <a:rPr lang="en-US" sz="2800" b="1" dirty="0">
                <a:solidFill>
                  <a:srgbClr val="D9D9D9"/>
                </a:solidFill>
              </a:rPr>
              <a:t>Clean data</a:t>
            </a:r>
          </a:p>
          <a:p>
            <a:pPr marL="1143000" lvl="1" indent="-514350">
              <a:spcBef>
                <a:spcPts val="1800"/>
              </a:spcBef>
              <a:buAutoNum type="alphaLcPeriod"/>
            </a:pPr>
            <a:r>
              <a:rPr lang="en-US" sz="2800" b="1" dirty="0">
                <a:solidFill>
                  <a:srgbClr val="D9D9D9"/>
                </a:solidFill>
              </a:rPr>
              <a:t>Resubmit up until Harvest deadline</a:t>
            </a:r>
          </a:p>
          <a:p>
            <a:pPr marL="685800" indent="-514350">
              <a:spcBef>
                <a:spcPts val="1800"/>
              </a:spcBef>
              <a:buAutoNum type="arabicPeriod"/>
            </a:pPr>
            <a:r>
              <a:rPr lang="en-US" sz="2800" b="1" dirty="0">
                <a:solidFill>
                  <a:srgbClr val="D9D9D9"/>
                </a:solidFill>
              </a:rPr>
              <a:t>Snapshot taken of Harvest window</a:t>
            </a:r>
          </a:p>
          <a:p>
            <a:pPr marL="685800" indent="-514350">
              <a:spcBef>
                <a:spcPts val="1800"/>
              </a:spcBef>
              <a:buAutoNum type="arabicPeriod"/>
            </a:pPr>
            <a:r>
              <a:rPr lang="en-US" sz="2800" b="1" dirty="0"/>
              <a:t>Analysis begins</a:t>
            </a:r>
          </a:p>
          <a:p>
            <a:pPr marL="685800" indent="-514350">
              <a:spcBef>
                <a:spcPts val="1800"/>
              </a:spcBef>
              <a:buAutoNum type="arabicPeriod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46472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B03965-DC0D-55BC-EDCB-8096BEC4119A}"/>
              </a:ext>
            </a:extLst>
          </p:cNvPr>
          <p:cNvSpPr txBox="1"/>
          <p:nvPr/>
        </p:nvSpPr>
        <p:spPr>
          <a:xfrm>
            <a:off x="423035" y="484082"/>
            <a:ext cx="11377914" cy="6030409"/>
          </a:xfrm>
          <a:prstGeom prst="rect">
            <a:avLst/>
          </a:prstGeom>
          <a:solidFill>
            <a:srgbClr val="F2F2F2">
              <a:alpha val="65000"/>
            </a:srgb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Harvest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423035" y="1834015"/>
            <a:ext cx="12036424" cy="3330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68580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D9D9D9"/>
                </a:solidFill>
              </a:rPr>
              <a:t>Create harvest file (software specific)</a:t>
            </a:r>
          </a:p>
          <a:p>
            <a:pPr marL="68580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D9D9D9"/>
                </a:solidFill>
              </a:rPr>
              <a:t>Upload to IQVIA</a:t>
            </a:r>
          </a:p>
          <a:p>
            <a:pPr marL="1143000" lvl="1" indent="-514350">
              <a:spcBef>
                <a:spcPts val="1800"/>
              </a:spcBef>
              <a:buAutoNum type="alphaLcPeriod"/>
            </a:pPr>
            <a:r>
              <a:rPr lang="en-US" sz="2800" b="1" dirty="0">
                <a:solidFill>
                  <a:srgbClr val="D9D9D9"/>
                </a:solidFill>
              </a:rPr>
              <a:t>Clean data</a:t>
            </a:r>
          </a:p>
          <a:p>
            <a:pPr marL="1143000" lvl="1" indent="-514350">
              <a:spcBef>
                <a:spcPts val="1800"/>
              </a:spcBef>
              <a:buAutoNum type="alphaLcPeriod"/>
            </a:pPr>
            <a:r>
              <a:rPr lang="en-US" sz="2800" b="1" dirty="0">
                <a:solidFill>
                  <a:srgbClr val="D9D9D9"/>
                </a:solidFill>
              </a:rPr>
              <a:t>Resubmit up until Harvest deadline</a:t>
            </a:r>
          </a:p>
          <a:p>
            <a:pPr marL="685800" indent="-514350">
              <a:spcBef>
                <a:spcPts val="1800"/>
              </a:spcBef>
              <a:buAutoNum type="arabicPeriod"/>
            </a:pPr>
            <a:r>
              <a:rPr lang="en-US" sz="2800" b="1" dirty="0">
                <a:solidFill>
                  <a:srgbClr val="D9D9D9"/>
                </a:solidFill>
              </a:rPr>
              <a:t>Snapshot taken of Harvest window</a:t>
            </a:r>
          </a:p>
          <a:p>
            <a:pPr marL="685800" indent="-514350">
              <a:spcBef>
                <a:spcPts val="1800"/>
              </a:spcBef>
              <a:buAutoNum type="arabicPeriod"/>
            </a:pPr>
            <a:r>
              <a:rPr lang="en-US" sz="2800" b="1" dirty="0">
                <a:solidFill>
                  <a:srgbClr val="D9D9D9"/>
                </a:solidFill>
              </a:rPr>
              <a:t>Analysis begins</a:t>
            </a:r>
          </a:p>
          <a:p>
            <a:pPr marL="685800" indent="-514350">
              <a:spcBef>
                <a:spcPts val="1800"/>
              </a:spcBef>
              <a:buAutoNum type="arabicPeriod"/>
            </a:pPr>
            <a:r>
              <a:rPr lang="en-US" sz="2800" b="1" dirty="0"/>
              <a:t>Report publication</a:t>
            </a:r>
          </a:p>
          <a:p>
            <a:pPr marL="685800" indent="-514350">
              <a:spcBef>
                <a:spcPts val="1800"/>
              </a:spcBef>
              <a:buAutoNum type="arabicPeriod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251283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B03965-DC0D-55BC-EDCB-8096BEC4119A}"/>
              </a:ext>
            </a:extLst>
          </p:cNvPr>
          <p:cNvSpPr txBox="1"/>
          <p:nvPr/>
        </p:nvSpPr>
        <p:spPr>
          <a:xfrm>
            <a:off x="423035" y="484082"/>
            <a:ext cx="11377914" cy="6030409"/>
          </a:xfrm>
          <a:prstGeom prst="rect">
            <a:avLst/>
          </a:prstGeom>
          <a:solidFill>
            <a:srgbClr val="595959">
              <a:alpha val="65000"/>
            </a:srgb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204660" y="654876"/>
            <a:ext cx="5950915" cy="1254946"/>
          </a:xfrm>
          <a:prstGeom prst="rect">
            <a:avLst/>
          </a:prstGeom>
          <a:solidFill>
            <a:srgbClr val="404040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402957" y="825168"/>
            <a:ext cx="5555848" cy="899459"/>
          </a:xfrm>
          <a:prstGeom prst="rect">
            <a:avLst/>
          </a:prstGeom>
          <a:solidFill>
            <a:srgbClr val="404040"/>
          </a:solidFill>
          <a:ln>
            <a:solidFill>
              <a:srgbClr val="FFFFFF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3600"/>
              </a:spcBef>
            </a:pPr>
            <a:r>
              <a:rPr lang="en-US" sz="3600" dirty="0">
                <a:solidFill>
                  <a:schemeClr val="bg1"/>
                </a:solidFill>
              </a:rPr>
              <a:t>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164" y="1934572"/>
            <a:ext cx="10567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File comes in</a:t>
            </a:r>
          </a:p>
          <a:p>
            <a:pPr algn="ctr"/>
            <a:endParaRPr lang="en-US" sz="2800" dirty="0"/>
          </a:p>
        </p:txBody>
      </p:sp>
      <p:sp>
        <p:nvSpPr>
          <p:cNvPr id="6" name="Down Arrow 5"/>
          <p:cNvSpPr/>
          <p:nvPr/>
        </p:nvSpPr>
        <p:spPr>
          <a:xfrm>
            <a:off x="5697107" y="2421155"/>
            <a:ext cx="361335" cy="420329"/>
          </a:xfrm>
          <a:prstGeom prst="downArrow">
            <a:avLst/>
          </a:prstGeom>
          <a:solidFill>
            <a:srgbClr val="97A9AA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331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B03965-DC0D-55BC-EDCB-8096BEC4119A}"/>
              </a:ext>
            </a:extLst>
          </p:cNvPr>
          <p:cNvSpPr txBox="1"/>
          <p:nvPr/>
        </p:nvSpPr>
        <p:spPr>
          <a:xfrm>
            <a:off x="423035" y="484082"/>
            <a:ext cx="11377914" cy="6030409"/>
          </a:xfrm>
          <a:prstGeom prst="rect">
            <a:avLst/>
          </a:prstGeom>
          <a:solidFill>
            <a:srgbClr val="595959">
              <a:alpha val="65000"/>
            </a:srgb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204660" y="654876"/>
            <a:ext cx="5950915" cy="1254946"/>
          </a:xfrm>
          <a:prstGeom prst="rect">
            <a:avLst/>
          </a:prstGeom>
          <a:solidFill>
            <a:srgbClr val="404040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402957" y="825168"/>
            <a:ext cx="5555848" cy="899459"/>
          </a:xfrm>
          <a:prstGeom prst="rect">
            <a:avLst/>
          </a:prstGeom>
          <a:solidFill>
            <a:srgbClr val="404040"/>
          </a:solidFill>
          <a:ln>
            <a:solidFill>
              <a:srgbClr val="FFFFFF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3600"/>
              </a:spcBef>
            </a:pPr>
            <a:r>
              <a:rPr lang="en-US" sz="3600" dirty="0">
                <a:solidFill>
                  <a:schemeClr val="bg1"/>
                </a:solidFill>
              </a:rPr>
              <a:t>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164" y="1934572"/>
            <a:ext cx="105672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File comes in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Filter down to </a:t>
            </a:r>
            <a:r>
              <a:rPr lang="en-US" sz="2800" b="1" i="1" dirty="0"/>
              <a:t>primary procedure</a:t>
            </a:r>
          </a:p>
          <a:p>
            <a:pPr algn="ctr"/>
            <a:endParaRPr lang="en-US" sz="2800" dirty="0"/>
          </a:p>
        </p:txBody>
      </p:sp>
      <p:sp>
        <p:nvSpPr>
          <p:cNvPr id="6" name="Down Arrow 5"/>
          <p:cNvSpPr/>
          <p:nvPr/>
        </p:nvSpPr>
        <p:spPr>
          <a:xfrm>
            <a:off x="5697107" y="2421155"/>
            <a:ext cx="361335" cy="420329"/>
          </a:xfrm>
          <a:prstGeom prst="downArrow">
            <a:avLst/>
          </a:prstGeom>
          <a:solidFill>
            <a:srgbClr val="97A9AA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697107" y="3342096"/>
            <a:ext cx="361335" cy="420329"/>
          </a:xfrm>
          <a:prstGeom prst="downArrow">
            <a:avLst/>
          </a:prstGeom>
          <a:solidFill>
            <a:srgbClr val="97A9AA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580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B03965-DC0D-55BC-EDCB-8096BEC4119A}"/>
              </a:ext>
            </a:extLst>
          </p:cNvPr>
          <p:cNvSpPr txBox="1"/>
          <p:nvPr/>
        </p:nvSpPr>
        <p:spPr>
          <a:xfrm>
            <a:off x="423035" y="484082"/>
            <a:ext cx="11377914" cy="6030409"/>
          </a:xfrm>
          <a:prstGeom prst="rect">
            <a:avLst/>
          </a:prstGeom>
          <a:solidFill>
            <a:srgbClr val="595959">
              <a:alpha val="65000"/>
            </a:srgb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204660" y="654876"/>
            <a:ext cx="5950915" cy="1254946"/>
          </a:xfrm>
          <a:prstGeom prst="rect">
            <a:avLst/>
          </a:prstGeom>
          <a:solidFill>
            <a:srgbClr val="404040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402957" y="825168"/>
            <a:ext cx="5555848" cy="899459"/>
          </a:xfrm>
          <a:prstGeom prst="rect">
            <a:avLst/>
          </a:prstGeom>
          <a:solidFill>
            <a:srgbClr val="404040"/>
          </a:solidFill>
          <a:ln>
            <a:solidFill>
              <a:srgbClr val="FFFFFF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3600"/>
              </a:spcBef>
            </a:pPr>
            <a:r>
              <a:rPr lang="en-US" sz="3600" dirty="0">
                <a:solidFill>
                  <a:schemeClr val="bg1"/>
                </a:solidFill>
              </a:rPr>
              <a:t>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164" y="1934572"/>
            <a:ext cx="105672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File comes in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Filter down to </a:t>
            </a:r>
            <a:r>
              <a:rPr lang="en-US" sz="2800" b="1" i="1" dirty="0"/>
              <a:t>primary procedure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Determine </a:t>
            </a:r>
            <a:r>
              <a:rPr lang="en-US" sz="2800" b="1" i="1" dirty="0"/>
              <a:t>index operation</a:t>
            </a:r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6" name="Down Arrow 5"/>
          <p:cNvSpPr/>
          <p:nvPr/>
        </p:nvSpPr>
        <p:spPr>
          <a:xfrm>
            <a:off x="5697107" y="2421155"/>
            <a:ext cx="361335" cy="420329"/>
          </a:xfrm>
          <a:prstGeom prst="downArrow">
            <a:avLst/>
          </a:prstGeom>
          <a:solidFill>
            <a:srgbClr val="97A9AA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697107" y="3342096"/>
            <a:ext cx="361335" cy="420329"/>
          </a:xfrm>
          <a:prstGeom prst="downArrow">
            <a:avLst/>
          </a:prstGeom>
          <a:solidFill>
            <a:srgbClr val="97A9AA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686588" y="4096293"/>
            <a:ext cx="361335" cy="420329"/>
          </a:xfrm>
          <a:prstGeom prst="downArrow">
            <a:avLst/>
          </a:prstGeom>
          <a:solidFill>
            <a:srgbClr val="97A9AA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744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B03965-DC0D-55BC-EDCB-8096BEC4119A}"/>
              </a:ext>
            </a:extLst>
          </p:cNvPr>
          <p:cNvSpPr txBox="1"/>
          <p:nvPr/>
        </p:nvSpPr>
        <p:spPr>
          <a:xfrm>
            <a:off x="423035" y="484082"/>
            <a:ext cx="11377914" cy="6030409"/>
          </a:xfrm>
          <a:prstGeom prst="rect">
            <a:avLst/>
          </a:prstGeom>
          <a:solidFill>
            <a:srgbClr val="595959">
              <a:alpha val="65000"/>
            </a:srgb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204660" y="654876"/>
            <a:ext cx="5950915" cy="1254946"/>
          </a:xfrm>
          <a:prstGeom prst="rect">
            <a:avLst/>
          </a:prstGeom>
          <a:solidFill>
            <a:srgbClr val="404040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402957" y="825168"/>
            <a:ext cx="5555848" cy="899459"/>
          </a:xfrm>
          <a:prstGeom prst="rect">
            <a:avLst/>
          </a:prstGeom>
          <a:solidFill>
            <a:srgbClr val="404040"/>
          </a:solidFill>
          <a:ln>
            <a:solidFill>
              <a:srgbClr val="FFFFFF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3600"/>
              </a:spcBef>
            </a:pPr>
            <a:r>
              <a:rPr lang="en-US" sz="3600" dirty="0">
                <a:solidFill>
                  <a:schemeClr val="bg1"/>
                </a:solidFill>
              </a:rPr>
              <a:t>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164" y="1934572"/>
            <a:ext cx="105672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File comes in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Filter down to </a:t>
            </a:r>
            <a:r>
              <a:rPr lang="en-US" sz="2800" b="1" i="1" dirty="0"/>
              <a:t>primary procedure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Determine </a:t>
            </a:r>
            <a:r>
              <a:rPr lang="en-US" sz="2800" b="1" i="1" dirty="0"/>
              <a:t>index operation</a:t>
            </a:r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Apply </a:t>
            </a:r>
            <a:r>
              <a:rPr lang="en-US" sz="2800" b="1" i="1" dirty="0"/>
              <a:t>inclusion/exclusion</a:t>
            </a:r>
            <a:r>
              <a:rPr lang="en-US" sz="2800" dirty="0"/>
              <a:t> criteria (</a:t>
            </a:r>
            <a:r>
              <a:rPr lang="en-US" sz="2800" i="1" dirty="0"/>
              <a:t>Analysis Overview)</a:t>
            </a:r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6" name="Down Arrow 5"/>
          <p:cNvSpPr/>
          <p:nvPr/>
        </p:nvSpPr>
        <p:spPr>
          <a:xfrm>
            <a:off x="5697107" y="2421155"/>
            <a:ext cx="361335" cy="420329"/>
          </a:xfrm>
          <a:prstGeom prst="downArrow">
            <a:avLst/>
          </a:prstGeom>
          <a:solidFill>
            <a:srgbClr val="97A9AA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697107" y="3342096"/>
            <a:ext cx="361335" cy="420329"/>
          </a:xfrm>
          <a:prstGeom prst="downArrow">
            <a:avLst/>
          </a:prstGeom>
          <a:solidFill>
            <a:srgbClr val="97A9AA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686588" y="4096293"/>
            <a:ext cx="361335" cy="420329"/>
          </a:xfrm>
          <a:prstGeom prst="downArrow">
            <a:avLst/>
          </a:prstGeom>
          <a:solidFill>
            <a:srgbClr val="97A9AA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686587" y="5017234"/>
            <a:ext cx="361335" cy="420329"/>
          </a:xfrm>
          <a:prstGeom prst="downArrow">
            <a:avLst/>
          </a:prstGeom>
          <a:solidFill>
            <a:srgbClr val="97A9AA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296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B03965-DC0D-55BC-EDCB-8096BEC4119A}"/>
              </a:ext>
            </a:extLst>
          </p:cNvPr>
          <p:cNvSpPr txBox="1"/>
          <p:nvPr/>
        </p:nvSpPr>
        <p:spPr>
          <a:xfrm>
            <a:off x="423035" y="484082"/>
            <a:ext cx="11377914" cy="6030409"/>
          </a:xfrm>
          <a:prstGeom prst="rect">
            <a:avLst/>
          </a:prstGeom>
          <a:solidFill>
            <a:srgbClr val="595959">
              <a:alpha val="65000"/>
            </a:srgb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204660" y="654876"/>
            <a:ext cx="5950915" cy="1254946"/>
          </a:xfrm>
          <a:prstGeom prst="rect">
            <a:avLst/>
          </a:prstGeom>
          <a:solidFill>
            <a:srgbClr val="404040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402957" y="825168"/>
            <a:ext cx="5555848" cy="899459"/>
          </a:xfrm>
          <a:prstGeom prst="rect">
            <a:avLst/>
          </a:prstGeom>
          <a:solidFill>
            <a:srgbClr val="404040"/>
          </a:solidFill>
          <a:ln>
            <a:solidFill>
              <a:srgbClr val="FFFFFF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3600"/>
              </a:spcBef>
            </a:pPr>
            <a:r>
              <a:rPr lang="en-US" sz="3600" dirty="0">
                <a:solidFill>
                  <a:schemeClr val="bg1"/>
                </a:solidFill>
              </a:rPr>
              <a:t>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164" y="1934572"/>
            <a:ext cx="1056721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File comes in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Filter down to </a:t>
            </a:r>
            <a:r>
              <a:rPr lang="en-US" sz="2800" b="1" i="1" dirty="0"/>
              <a:t>primary procedure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Determine </a:t>
            </a:r>
            <a:r>
              <a:rPr lang="en-US" sz="2800" b="1" i="1" dirty="0"/>
              <a:t>index operation</a:t>
            </a:r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Apply </a:t>
            </a:r>
            <a:r>
              <a:rPr lang="en-US" sz="2800" b="1" i="1" dirty="0"/>
              <a:t>inclusion/exclusion</a:t>
            </a:r>
            <a:r>
              <a:rPr lang="en-US" sz="2800" dirty="0"/>
              <a:t> criteria </a:t>
            </a:r>
            <a:r>
              <a:rPr lang="en-US" sz="2800" i="1" dirty="0"/>
              <a:t>(Analysis Overview)</a:t>
            </a:r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4400" b="1" i="1" dirty="0"/>
              <a:t>Analyzed report </a:t>
            </a:r>
          </a:p>
        </p:txBody>
      </p:sp>
      <p:sp>
        <p:nvSpPr>
          <p:cNvPr id="6" name="Down Arrow 5"/>
          <p:cNvSpPr/>
          <p:nvPr/>
        </p:nvSpPr>
        <p:spPr>
          <a:xfrm>
            <a:off x="5697107" y="2421155"/>
            <a:ext cx="361335" cy="420329"/>
          </a:xfrm>
          <a:prstGeom prst="downArrow">
            <a:avLst/>
          </a:prstGeom>
          <a:solidFill>
            <a:srgbClr val="97A9AA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697107" y="3342096"/>
            <a:ext cx="361335" cy="420329"/>
          </a:xfrm>
          <a:prstGeom prst="downArrow">
            <a:avLst/>
          </a:prstGeom>
          <a:solidFill>
            <a:srgbClr val="97A9AA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686588" y="4096293"/>
            <a:ext cx="361335" cy="420329"/>
          </a:xfrm>
          <a:prstGeom prst="downArrow">
            <a:avLst/>
          </a:prstGeom>
          <a:solidFill>
            <a:srgbClr val="97A9AA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686587" y="5017234"/>
            <a:ext cx="361335" cy="420329"/>
          </a:xfrm>
          <a:prstGeom prst="downArrow">
            <a:avLst/>
          </a:prstGeom>
          <a:solidFill>
            <a:srgbClr val="97A9AA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739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mmit County First Things First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089825" y="365555"/>
            <a:ext cx="5985348" cy="125494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273241" y="543298"/>
            <a:ext cx="5631828" cy="899459"/>
          </a:xfrm>
          <a:prstGeom prst="rect">
            <a:avLst/>
          </a:prstGeom>
          <a:solidFill>
            <a:srgbClr val="595959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</a:rPr>
              <a:t>Updates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64287" y="1880554"/>
            <a:ext cx="12036424" cy="3330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>
              <a:spcBef>
                <a:spcPts val="1800"/>
              </a:spcBef>
            </a:pPr>
            <a:r>
              <a:rPr lang="en-US" sz="2800" b="1" dirty="0"/>
              <a:t>TM and FAQ summary is posted for October</a:t>
            </a:r>
          </a:p>
          <a:p>
            <a:pPr marL="685800" indent="-514350">
              <a:spcBef>
                <a:spcPts val="1800"/>
              </a:spcBef>
              <a:buAutoNum type="arabicPeriod"/>
            </a:pPr>
            <a:endParaRPr lang="en-US" sz="2800" b="1" dirty="0"/>
          </a:p>
          <a:p>
            <a:pPr marL="171450">
              <a:spcBef>
                <a:spcPts val="1800"/>
              </a:spcBef>
            </a:pPr>
            <a:r>
              <a:rPr lang="en-US" sz="2800" b="1" dirty="0"/>
              <a:t>**Follow-Up date (Last Known Follow Up Date) MUST be on or after the date of surgery to submit cases to IQVIA**</a:t>
            </a:r>
          </a:p>
        </p:txBody>
      </p:sp>
    </p:spTree>
    <p:extLst>
      <p:ext uri="{BB962C8B-B14F-4D97-AF65-F5344CB8AC3E}">
        <p14:creationId xmlns:p14="http://schemas.microsoft.com/office/powerpoint/2010/main" val="309583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744739-0027-A08D-A42E-2E1E24C814CD}"/>
              </a:ext>
            </a:extLst>
          </p:cNvPr>
          <p:cNvSpPr txBox="1"/>
          <p:nvPr/>
        </p:nvSpPr>
        <p:spPr>
          <a:xfrm>
            <a:off x="497711" y="438687"/>
            <a:ext cx="11215869" cy="6043136"/>
          </a:xfrm>
          <a:prstGeom prst="rect">
            <a:avLst/>
          </a:prstGeom>
          <a:solidFill>
            <a:srgbClr val="FFFFFF"/>
          </a:solidFill>
          <a:ln w="15875">
            <a:solidFill>
              <a:schemeClr val="bg2">
                <a:lumMod val="90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A009E2-DEC5-EDC8-290A-C865D6FEAF36}"/>
              </a:ext>
            </a:extLst>
          </p:cNvPr>
          <p:cNvSpPr txBox="1"/>
          <p:nvPr/>
        </p:nvSpPr>
        <p:spPr>
          <a:xfrm>
            <a:off x="772020" y="740780"/>
            <a:ext cx="10679017" cy="5431173"/>
          </a:xfrm>
          <a:prstGeom prst="rect">
            <a:avLst/>
          </a:prstGeom>
          <a:solidFill>
            <a:srgbClr val="404040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4900613" y="426449"/>
            <a:ext cx="2400300" cy="900113"/>
          </a:xfrm>
          <a:prstGeom prst="rect">
            <a:avLst/>
          </a:prstGeom>
          <a:solidFill>
            <a:srgbClr val="97A9AA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5046561" y="440737"/>
            <a:ext cx="2118167" cy="738187"/>
          </a:xfrm>
          <a:prstGeom prst="rect">
            <a:avLst/>
          </a:prstGeom>
          <a:solidFill>
            <a:srgbClr val="97A9AA"/>
          </a:solidFill>
          <a:ln>
            <a:solidFill>
              <a:srgbClr val="FFFFFF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FDF2F9B-A82A-BAE2-CA9A-6538EE1E8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040" y="1754659"/>
            <a:ext cx="9860547" cy="25395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 Medium" panose="020B0503020202020204" pitchFamily="34" charset="0"/>
              </a:rPr>
              <a:t>Data Manager Education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AFA06E5-07C9-0627-FE5D-F6232F8A0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040" y="4651321"/>
            <a:ext cx="9860547" cy="68511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Avenir Next Medium" panose="020B0503020202020204" pitchFamily="34" charset="0"/>
              </a:rPr>
              <a:t>October 17, 2023</a:t>
            </a:r>
          </a:p>
        </p:txBody>
      </p:sp>
    </p:spTree>
    <p:extLst>
      <p:ext uri="{BB962C8B-B14F-4D97-AF65-F5344CB8AC3E}">
        <p14:creationId xmlns:p14="http://schemas.microsoft.com/office/powerpoint/2010/main" val="26143658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744739-0027-A08D-A42E-2E1E24C814CD}"/>
              </a:ext>
            </a:extLst>
          </p:cNvPr>
          <p:cNvSpPr txBox="1"/>
          <p:nvPr/>
        </p:nvSpPr>
        <p:spPr>
          <a:xfrm>
            <a:off x="557213" y="600075"/>
            <a:ext cx="5538787" cy="5643563"/>
          </a:xfrm>
          <a:prstGeom prst="rect">
            <a:avLst/>
          </a:prstGeom>
          <a:solidFill>
            <a:srgbClr val="404040"/>
          </a:solidFill>
          <a:ln w="15875">
            <a:solidFill>
              <a:schemeClr val="bg2">
                <a:lumMod val="90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A009E2-DEC5-EDC8-290A-C865D6FEAF36}"/>
              </a:ext>
            </a:extLst>
          </p:cNvPr>
          <p:cNvSpPr txBox="1"/>
          <p:nvPr/>
        </p:nvSpPr>
        <p:spPr>
          <a:xfrm>
            <a:off x="828676" y="885825"/>
            <a:ext cx="5004965" cy="5072063"/>
          </a:xfrm>
          <a:prstGeom prst="rect">
            <a:avLst/>
          </a:prstGeom>
          <a:solidFill>
            <a:srgbClr val="404040"/>
          </a:solidFill>
          <a:ln>
            <a:solidFill>
              <a:srgbClr val="FFFFFF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2203717" y="607162"/>
            <a:ext cx="2400300" cy="900113"/>
          </a:xfrm>
          <a:prstGeom prst="rect">
            <a:avLst/>
          </a:prstGeom>
          <a:solidFill>
            <a:srgbClr val="97A9AA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2349665" y="621450"/>
            <a:ext cx="2118167" cy="738187"/>
          </a:xfrm>
          <a:prstGeom prst="rect">
            <a:avLst/>
          </a:prstGeom>
          <a:solidFill>
            <a:srgbClr val="97A9AA"/>
          </a:solidFill>
          <a:ln>
            <a:solidFill>
              <a:srgbClr val="FFFFFF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FDF2F9B-A82A-BAE2-CA9A-6538EE1E8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873" y="2332846"/>
            <a:ext cx="4346808" cy="182191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venir Next Medium" panose="020B0503020202020204" pitchFamily="34" charset="0"/>
              </a:rPr>
              <a:t>In </a:t>
            </a:r>
            <a:br>
              <a:rPr lang="en-US" sz="5400" dirty="0">
                <a:solidFill>
                  <a:schemeClr val="bg1"/>
                </a:solidFill>
                <a:latin typeface="Avenir Next Medium" panose="020B0503020202020204" pitchFamily="34" charset="0"/>
              </a:rPr>
            </a:br>
            <a:r>
              <a:rPr lang="en-US" sz="5400" dirty="0">
                <a:solidFill>
                  <a:schemeClr val="bg1"/>
                </a:solidFill>
                <a:latin typeface="Avenir Next Medium" panose="020B0503020202020204" pitchFamily="34" charset="0"/>
              </a:rPr>
              <a:t>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29698E-8CDD-460C-7971-99D024C4C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7463" y="1017142"/>
            <a:ext cx="5385511" cy="5226495"/>
          </a:xfrm>
        </p:spPr>
        <p:txBody>
          <a:bodyPr anchor="ctr">
            <a:normAutofit/>
          </a:bodyPr>
          <a:lstStyle/>
          <a:p>
            <a:pPr>
              <a:spcBef>
                <a:spcPts val="4600"/>
              </a:spcBef>
            </a:pPr>
            <a:r>
              <a:rPr lang="en-US" sz="3200" dirty="0">
                <a:latin typeface="Avenir Next" panose="020B0503020202020204" pitchFamily="34" charset="0"/>
              </a:rPr>
              <a:t>Available for help always!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482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939B265-EBD4-4355-BCAC-44A6814721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1547" r="9091" b="14609"/>
          <a:stretch/>
        </p:blipFill>
        <p:spPr>
          <a:xfrm>
            <a:off x="20" y="365125"/>
            <a:ext cx="12191980" cy="6857990"/>
          </a:xfrm>
          <a:prstGeom prst="rect">
            <a:avLst/>
          </a:prstGeom>
        </p:spPr>
      </p:pic>
      <p:sp>
        <p:nvSpPr>
          <p:cNvPr id="33" name="Rectangle 35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Open Discussion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13AF89E9-7D54-4107-9CAE-5EED44FEEB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25936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71AF7-C129-4DF9-A5F9-0BA1F8EDF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cs typeface="Calibri Light"/>
              </a:rPr>
              <a:t>Upcoming CHSD Webinars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4AFDA18-E4F8-4AEB-9A4B-66FE243E2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90819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55404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AD31-9D08-431D-B84C-CA8063E69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5200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Contact Information</a:t>
            </a:r>
            <a:endParaRPr lang="en-US" sz="5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F0467-1970-43E4-9C38-D214D5330C1E}"/>
              </a:ext>
            </a:extLst>
          </p:cNvPr>
          <p:cNvSpPr txBox="1"/>
          <p:nvPr/>
        </p:nvSpPr>
        <p:spPr>
          <a:xfrm>
            <a:off x="9870531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D5C6CDD9-CFDE-404C-B4D0-EB5C35BE2D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307366"/>
              </p:ext>
            </p:extLst>
          </p:nvPr>
        </p:nvGraphicFramePr>
        <p:xfrm>
          <a:off x="838200" y="1828800"/>
          <a:ext cx="10515600" cy="283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E426E2-9F60-FE5C-433A-7960ADCF16F4}"/>
              </a:ext>
            </a:extLst>
          </p:cNvPr>
          <p:cNvSpPr txBox="1"/>
          <p:nvPr/>
        </p:nvSpPr>
        <p:spPr>
          <a:xfrm>
            <a:off x="3537392" y="4849564"/>
            <a:ext cx="5114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Congenital STS Database Consultants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Leslie Wacker        </a:t>
            </a:r>
            <a:r>
              <a:rPr lang="en-US" dirty="0">
                <a:hlinkClick r:id="rId10"/>
              </a:rPr>
              <a:t>lwacker@sts.org</a:t>
            </a:r>
            <a:endParaRPr lang="en-US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Chasity Wellnitz   </a:t>
            </a:r>
            <a:r>
              <a:rPr lang="en-US" dirty="0">
                <a:hlinkClick r:id="rId11"/>
              </a:rPr>
              <a:t>cwellnitz@sts.org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0180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0D1D739-EDC4-4BE6-A073-9B157E1F9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CDD35A4-E546-4AF3-A8B9-AC24C5C9F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852070 w 12192000"/>
              <a:gd name="connsiteY1" fmla="*/ 0 h 6858000"/>
              <a:gd name="connsiteX2" fmla="*/ 3878367 w 12192000"/>
              <a:gd name="connsiteY2" fmla="*/ 23504 h 6858000"/>
              <a:gd name="connsiteX3" fmla="*/ 3885324 w 12192000"/>
              <a:gd name="connsiteY3" fmla="*/ 84795 h 6858000"/>
              <a:gd name="connsiteX4" fmla="*/ 3820400 w 12192000"/>
              <a:gd name="connsiteY4" fmla="*/ 131127 h 6858000"/>
              <a:gd name="connsiteX5" fmla="*/ 3631811 w 12192000"/>
              <a:gd name="connsiteY5" fmla="*/ 219929 h 6858000"/>
              <a:gd name="connsiteX6" fmla="*/ 4327428 w 12192000"/>
              <a:gd name="connsiteY6" fmla="*/ 351201 h 6858000"/>
              <a:gd name="connsiteX7" fmla="*/ 4080099 w 12192000"/>
              <a:gd name="connsiteY7" fmla="*/ 432279 h 6858000"/>
              <a:gd name="connsiteX8" fmla="*/ 3823492 w 12192000"/>
              <a:gd name="connsiteY8" fmla="*/ 490194 h 6858000"/>
              <a:gd name="connsiteX9" fmla="*/ 3545246 w 12192000"/>
              <a:gd name="connsiteY9" fmla="*/ 532664 h 6858000"/>
              <a:gd name="connsiteX10" fmla="*/ 3291732 w 12192000"/>
              <a:gd name="connsiteY10" fmla="*/ 617605 h 6858000"/>
              <a:gd name="connsiteX11" fmla="*/ 3953340 w 12192000"/>
              <a:gd name="connsiteY11" fmla="*/ 652353 h 6858000"/>
              <a:gd name="connsiteX12" fmla="*/ 3610170 w 12192000"/>
              <a:gd name="connsiteY12" fmla="*/ 729572 h 6858000"/>
              <a:gd name="connsiteX13" fmla="*/ 3328832 w 12192000"/>
              <a:gd name="connsiteY13" fmla="*/ 829957 h 6858000"/>
              <a:gd name="connsiteX14" fmla="*/ 3130966 w 12192000"/>
              <a:gd name="connsiteY14" fmla="*/ 876288 h 6858000"/>
              <a:gd name="connsiteX15" fmla="*/ 2920736 w 12192000"/>
              <a:gd name="connsiteY15" fmla="*/ 887872 h 6858000"/>
              <a:gd name="connsiteX16" fmla="*/ 2871269 w 12192000"/>
              <a:gd name="connsiteY16" fmla="*/ 961228 h 6858000"/>
              <a:gd name="connsiteX17" fmla="*/ 2936195 w 12192000"/>
              <a:gd name="connsiteY17" fmla="*/ 1038448 h 6858000"/>
              <a:gd name="connsiteX18" fmla="*/ 3035126 w 12192000"/>
              <a:gd name="connsiteY18" fmla="*/ 1046168 h 6858000"/>
              <a:gd name="connsiteX19" fmla="*/ 3625627 w 12192000"/>
              <a:gd name="connsiteY19" fmla="*/ 1065474 h 6858000"/>
              <a:gd name="connsiteX20" fmla="*/ 1733551 w 12192000"/>
              <a:gd name="connsiteY20" fmla="*/ 1235355 h 6858000"/>
              <a:gd name="connsiteX21" fmla="*/ 1990156 w 12192000"/>
              <a:gd name="connsiteY21" fmla="*/ 1339602 h 6858000"/>
              <a:gd name="connsiteX22" fmla="*/ 2076722 w 12192000"/>
              <a:gd name="connsiteY22" fmla="*/ 1625311 h 6858000"/>
              <a:gd name="connsiteX23" fmla="*/ 2392067 w 12192000"/>
              <a:gd name="connsiteY23" fmla="*/ 1787470 h 6858000"/>
              <a:gd name="connsiteX24" fmla="*/ 2596115 w 12192000"/>
              <a:gd name="connsiteY24" fmla="*/ 1845385 h 6858000"/>
              <a:gd name="connsiteX25" fmla="*/ 3062950 w 12192000"/>
              <a:gd name="connsiteY25" fmla="*/ 1930326 h 6858000"/>
              <a:gd name="connsiteX26" fmla="*/ 3130966 w 12192000"/>
              <a:gd name="connsiteY26" fmla="*/ 2069319 h 6858000"/>
              <a:gd name="connsiteX27" fmla="*/ 3189708 w 12192000"/>
              <a:gd name="connsiteY27" fmla="*/ 2223754 h 6858000"/>
              <a:gd name="connsiteX28" fmla="*/ 3313373 w 12192000"/>
              <a:gd name="connsiteY28" fmla="*/ 2324141 h 6858000"/>
              <a:gd name="connsiteX29" fmla="*/ 2351877 w 12192000"/>
              <a:gd name="connsiteY29" fmla="*/ 2308697 h 6858000"/>
              <a:gd name="connsiteX30" fmla="*/ 3437038 w 12192000"/>
              <a:gd name="connsiteY30" fmla="*/ 2633017 h 6858000"/>
              <a:gd name="connsiteX31" fmla="*/ 3341198 w 12192000"/>
              <a:gd name="connsiteY31" fmla="*/ 2760427 h 6858000"/>
              <a:gd name="connsiteX32" fmla="*/ 3934791 w 12192000"/>
              <a:gd name="connsiteY32" fmla="*/ 2934169 h 6858000"/>
              <a:gd name="connsiteX33" fmla="*/ 3616352 w 12192000"/>
              <a:gd name="connsiteY33" fmla="*/ 2953473 h 6858000"/>
              <a:gd name="connsiteX34" fmla="*/ 5468240 w 12192000"/>
              <a:gd name="connsiteY34" fmla="*/ 3679329 h 6858000"/>
              <a:gd name="connsiteX35" fmla="*/ 8111582 w 12192000"/>
              <a:gd name="connsiteY35" fmla="*/ 4204418 h 6858000"/>
              <a:gd name="connsiteX36" fmla="*/ 9144186 w 12192000"/>
              <a:gd name="connsiteY36" fmla="*/ 4304802 h 6858000"/>
              <a:gd name="connsiteX37" fmla="*/ 10319004 w 12192000"/>
              <a:gd name="connsiteY37" fmla="*/ 4273915 h 6858000"/>
              <a:gd name="connsiteX38" fmla="*/ 12053408 w 12192000"/>
              <a:gd name="connsiteY38" fmla="*/ 3907125 h 6858000"/>
              <a:gd name="connsiteX39" fmla="*/ 12192000 w 12192000"/>
              <a:gd name="connsiteY39" fmla="*/ 3841157 h 6858000"/>
              <a:gd name="connsiteX40" fmla="*/ 12192000 w 12192000"/>
              <a:gd name="connsiteY40" fmla="*/ 6858000 h 6858000"/>
              <a:gd name="connsiteX41" fmla="*/ 0 w 12192000"/>
              <a:gd name="connsiteY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852070" y="0"/>
                </a:lnTo>
                <a:lnTo>
                  <a:pt x="3878367" y="23504"/>
                </a:lnTo>
                <a:cubicBezTo>
                  <a:pt x="3887642" y="39430"/>
                  <a:pt x="3891507" y="59700"/>
                  <a:pt x="3885324" y="84795"/>
                </a:cubicBezTo>
                <a:cubicBezTo>
                  <a:pt x="3876049" y="123406"/>
                  <a:pt x="3845133" y="123406"/>
                  <a:pt x="3820400" y="131127"/>
                </a:cubicBezTo>
                <a:cubicBezTo>
                  <a:pt x="3764751" y="154292"/>
                  <a:pt x="3696735" y="138849"/>
                  <a:pt x="3631811" y="219929"/>
                </a:cubicBezTo>
                <a:cubicBezTo>
                  <a:pt x="3879141" y="262399"/>
                  <a:pt x="4117198" y="181318"/>
                  <a:pt x="4327428" y="351201"/>
                </a:cubicBezTo>
                <a:cubicBezTo>
                  <a:pt x="4250138" y="436142"/>
                  <a:pt x="4163572" y="416836"/>
                  <a:pt x="4080099" y="432279"/>
                </a:cubicBezTo>
                <a:cubicBezTo>
                  <a:pt x="3993533" y="447725"/>
                  <a:pt x="3910058" y="474751"/>
                  <a:pt x="3823492" y="490194"/>
                </a:cubicBezTo>
                <a:cubicBezTo>
                  <a:pt x="3730743" y="509498"/>
                  <a:pt x="3637993" y="513360"/>
                  <a:pt x="3545246" y="532664"/>
                </a:cubicBezTo>
                <a:cubicBezTo>
                  <a:pt x="3467954" y="548109"/>
                  <a:pt x="3384480" y="521081"/>
                  <a:pt x="3291732" y="617605"/>
                </a:cubicBezTo>
                <a:cubicBezTo>
                  <a:pt x="3520513" y="687103"/>
                  <a:pt x="3727651" y="582857"/>
                  <a:pt x="3953340" y="652353"/>
                </a:cubicBezTo>
                <a:cubicBezTo>
                  <a:pt x="3820400" y="714129"/>
                  <a:pt x="3712194" y="694824"/>
                  <a:pt x="3610170" y="729572"/>
                </a:cubicBezTo>
                <a:cubicBezTo>
                  <a:pt x="3517420" y="764322"/>
                  <a:pt x="3406122" y="725712"/>
                  <a:pt x="3328832" y="829957"/>
                </a:cubicBezTo>
                <a:cubicBezTo>
                  <a:pt x="3270090" y="911035"/>
                  <a:pt x="3208258" y="922618"/>
                  <a:pt x="3130966" y="876288"/>
                </a:cubicBezTo>
                <a:cubicBezTo>
                  <a:pt x="3062950" y="833818"/>
                  <a:pt x="2988752" y="845400"/>
                  <a:pt x="2920736" y="887872"/>
                </a:cubicBezTo>
                <a:cubicBezTo>
                  <a:pt x="2896004" y="903315"/>
                  <a:pt x="2871269" y="922618"/>
                  <a:pt x="2871269" y="961228"/>
                </a:cubicBezTo>
                <a:cubicBezTo>
                  <a:pt x="2871269" y="1015283"/>
                  <a:pt x="2902186" y="1030726"/>
                  <a:pt x="2936195" y="1038448"/>
                </a:cubicBezTo>
                <a:cubicBezTo>
                  <a:pt x="2967111" y="1046168"/>
                  <a:pt x="3004210" y="1053891"/>
                  <a:pt x="3035126" y="1046168"/>
                </a:cubicBezTo>
                <a:cubicBezTo>
                  <a:pt x="3232990" y="1003700"/>
                  <a:pt x="3427764" y="1073194"/>
                  <a:pt x="3625627" y="1065474"/>
                </a:cubicBezTo>
                <a:cubicBezTo>
                  <a:pt x="3004210" y="1231494"/>
                  <a:pt x="2376610" y="1177441"/>
                  <a:pt x="1733551" y="1235355"/>
                </a:cubicBezTo>
                <a:cubicBezTo>
                  <a:pt x="1817025" y="1351183"/>
                  <a:pt x="1925232" y="1254661"/>
                  <a:pt x="1990156" y="1339602"/>
                </a:cubicBezTo>
                <a:cubicBezTo>
                  <a:pt x="1928323" y="1517205"/>
                  <a:pt x="1953057" y="1613728"/>
                  <a:pt x="2076722" y="1625311"/>
                </a:cubicBezTo>
                <a:cubicBezTo>
                  <a:pt x="2197295" y="1636894"/>
                  <a:pt x="2327143" y="1575118"/>
                  <a:pt x="2392067" y="1787470"/>
                </a:cubicBezTo>
                <a:cubicBezTo>
                  <a:pt x="2410617" y="1853106"/>
                  <a:pt x="2525008" y="1833802"/>
                  <a:pt x="2596115" y="1845385"/>
                </a:cubicBezTo>
                <a:cubicBezTo>
                  <a:pt x="2750696" y="1872411"/>
                  <a:pt x="2914554" y="1845385"/>
                  <a:pt x="3062950" y="1930326"/>
                </a:cubicBezTo>
                <a:cubicBezTo>
                  <a:pt x="3121692" y="1961213"/>
                  <a:pt x="3161883" y="1984378"/>
                  <a:pt x="3130966" y="2069319"/>
                </a:cubicBezTo>
                <a:cubicBezTo>
                  <a:pt x="3100050" y="2158121"/>
                  <a:pt x="3140242" y="2189008"/>
                  <a:pt x="3189708" y="2223754"/>
                </a:cubicBezTo>
                <a:cubicBezTo>
                  <a:pt x="3226808" y="2250784"/>
                  <a:pt x="3282457" y="2243060"/>
                  <a:pt x="3313373" y="2324141"/>
                </a:cubicBezTo>
                <a:cubicBezTo>
                  <a:pt x="2988752" y="2312558"/>
                  <a:pt x="2673405" y="2246923"/>
                  <a:pt x="2351877" y="2308697"/>
                </a:cubicBezTo>
                <a:cubicBezTo>
                  <a:pt x="2704323" y="2463134"/>
                  <a:pt x="3090776" y="2455412"/>
                  <a:pt x="3437038" y="2633017"/>
                </a:cubicBezTo>
                <a:cubicBezTo>
                  <a:pt x="3424671" y="2694791"/>
                  <a:pt x="3344289" y="2667764"/>
                  <a:pt x="3341198" y="2760427"/>
                </a:cubicBezTo>
                <a:cubicBezTo>
                  <a:pt x="3523603" y="2856951"/>
                  <a:pt x="3743110" y="2791314"/>
                  <a:pt x="3934791" y="2934169"/>
                </a:cubicBezTo>
                <a:cubicBezTo>
                  <a:pt x="3823492" y="2999805"/>
                  <a:pt x="3721469" y="2891699"/>
                  <a:pt x="3616352" y="2953473"/>
                </a:cubicBezTo>
                <a:cubicBezTo>
                  <a:pt x="3650361" y="3046136"/>
                  <a:pt x="5189993" y="3617555"/>
                  <a:pt x="5468240" y="3679329"/>
                </a:cubicBezTo>
                <a:cubicBezTo>
                  <a:pt x="6034007" y="3806740"/>
                  <a:pt x="7663296" y="4131059"/>
                  <a:pt x="8111582" y="4204418"/>
                </a:cubicBezTo>
                <a:cubicBezTo>
                  <a:pt x="8457844" y="4258470"/>
                  <a:pt x="8801016" y="4300942"/>
                  <a:pt x="9144186" y="4304802"/>
                </a:cubicBezTo>
                <a:cubicBezTo>
                  <a:pt x="9536822" y="4308663"/>
                  <a:pt x="9926368" y="4289359"/>
                  <a:pt x="10319004" y="4273915"/>
                </a:cubicBezTo>
                <a:cubicBezTo>
                  <a:pt x="10906415" y="4250750"/>
                  <a:pt x="11484549" y="4158087"/>
                  <a:pt x="12053408" y="3907125"/>
                </a:cubicBezTo>
                <a:lnTo>
                  <a:pt x="12192000" y="384115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199" y="3563422"/>
            <a:ext cx="7268147" cy="17543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JOINING!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475" y="1394794"/>
            <a:ext cx="6153150" cy="10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8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744739-0027-A08D-A42E-2E1E24C814CD}"/>
              </a:ext>
            </a:extLst>
          </p:cNvPr>
          <p:cNvSpPr txBox="1"/>
          <p:nvPr/>
        </p:nvSpPr>
        <p:spPr>
          <a:xfrm>
            <a:off x="557213" y="600075"/>
            <a:ext cx="5538787" cy="5643563"/>
          </a:xfrm>
          <a:prstGeom prst="rect">
            <a:avLst/>
          </a:prstGeom>
          <a:solidFill>
            <a:srgbClr val="404040"/>
          </a:solidFill>
          <a:ln w="15875">
            <a:solidFill>
              <a:schemeClr val="bg2">
                <a:lumMod val="90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A009E2-DEC5-EDC8-290A-C865D6FEAF36}"/>
              </a:ext>
            </a:extLst>
          </p:cNvPr>
          <p:cNvSpPr txBox="1"/>
          <p:nvPr/>
        </p:nvSpPr>
        <p:spPr>
          <a:xfrm>
            <a:off x="828676" y="885825"/>
            <a:ext cx="5004965" cy="5072063"/>
          </a:xfrm>
          <a:prstGeom prst="rect">
            <a:avLst/>
          </a:prstGeom>
          <a:solidFill>
            <a:srgbClr val="404040"/>
          </a:solidFill>
          <a:ln>
            <a:solidFill>
              <a:srgbClr val="FFFFFF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Medium" panose="020B05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2203717" y="607162"/>
            <a:ext cx="2400300" cy="900113"/>
          </a:xfrm>
          <a:prstGeom prst="rect">
            <a:avLst/>
          </a:prstGeom>
          <a:solidFill>
            <a:srgbClr val="97A9AA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2349665" y="621450"/>
            <a:ext cx="2118167" cy="738187"/>
          </a:xfrm>
          <a:prstGeom prst="rect">
            <a:avLst/>
          </a:prstGeom>
          <a:solidFill>
            <a:srgbClr val="97A9AA"/>
          </a:solidFill>
          <a:ln>
            <a:solidFill>
              <a:srgbClr val="FFFFFF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FDF2F9B-A82A-BAE2-CA9A-6538EE1E8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873" y="2332846"/>
            <a:ext cx="4346808" cy="182191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venir Next" panose="020B0503020202020204" pitchFamily="34" charset="0"/>
              </a:rPr>
              <a:t>Discussion Topics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29698E-8CDD-460C-7971-99D024C4C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9197" y="621450"/>
            <a:ext cx="5283777" cy="5622187"/>
          </a:xfrm>
        </p:spPr>
        <p:txBody>
          <a:bodyPr anchor="ctr">
            <a:normAutofit/>
          </a:bodyPr>
          <a:lstStyle/>
          <a:p>
            <a:pPr marL="349250" indent="-34925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venir Next" panose="020B0503020202020204" pitchFamily="34" charset="0"/>
              </a:rPr>
              <a:t>Back to Basics</a:t>
            </a:r>
          </a:p>
          <a:p>
            <a:pPr marL="349250" indent="-34925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venir Next" panose="020B0503020202020204" pitchFamily="34" charset="0"/>
              </a:rPr>
              <a:t>Updates</a:t>
            </a:r>
          </a:p>
        </p:txBody>
      </p:sp>
    </p:spTree>
    <p:extLst>
      <p:ext uri="{BB962C8B-B14F-4D97-AF65-F5344CB8AC3E}">
        <p14:creationId xmlns:p14="http://schemas.microsoft.com/office/powerpoint/2010/main" val="133087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 To Basics&quot; Images – Browse 724 Stock Photos, Vectors, and Video | 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0220"/>
            <a:ext cx="12192000" cy="738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2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C70CE6-7398-9912-F0E7-5FDBAC44FA25}"/>
              </a:ext>
            </a:extLst>
          </p:cNvPr>
          <p:cNvSpPr txBox="1"/>
          <p:nvPr/>
        </p:nvSpPr>
        <p:spPr>
          <a:xfrm>
            <a:off x="393539" y="439838"/>
            <a:ext cx="11377914" cy="6030409"/>
          </a:xfrm>
          <a:prstGeom prst="rect">
            <a:avLst/>
          </a:prstGeom>
          <a:solidFill>
            <a:srgbClr val="D9D9D9">
              <a:alpha val="65000"/>
            </a:srgb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204660" y="654876"/>
            <a:ext cx="5950915" cy="1254946"/>
          </a:xfrm>
          <a:prstGeom prst="rect">
            <a:avLst/>
          </a:prstGeom>
          <a:solidFill>
            <a:srgbClr val="404040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402957" y="825168"/>
            <a:ext cx="5555848" cy="899459"/>
          </a:xfrm>
          <a:prstGeom prst="rect">
            <a:avLst/>
          </a:prstGeom>
          <a:solidFill>
            <a:srgbClr val="404040"/>
          </a:solidFill>
          <a:ln>
            <a:solidFill>
              <a:srgbClr val="FFFFFF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3600"/>
              </a:spcBef>
            </a:pPr>
            <a:r>
              <a:rPr lang="en-US" sz="3600" dirty="0">
                <a:solidFill>
                  <a:schemeClr val="bg1"/>
                </a:solidFill>
              </a:rPr>
              <a:t>Back to Basics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613D9A-3393-E44B-0ED6-FBADC36175EF}"/>
              </a:ext>
            </a:extLst>
          </p:cNvPr>
          <p:cNvSpPr txBox="1"/>
          <p:nvPr/>
        </p:nvSpPr>
        <p:spPr>
          <a:xfrm>
            <a:off x="678411" y="2352503"/>
            <a:ext cx="10835178" cy="3330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8788" indent="-2873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Case inclusion</a:t>
            </a:r>
          </a:p>
          <a:p>
            <a:pPr marL="458788" indent="-2873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Glossary</a:t>
            </a:r>
          </a:p>
          <a:p>
            <a:pPr marL="458788" indent="-2873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Timelines</a:t>
            </a:r>
          </a:p>
          <a:p>
            <a:pPr marL="458788" indent="-2873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Harvest</a:t>
            </a:r>
          </a:p>
          <a:p>
            <a:pPr marL="458788" indent="-2873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Analysis</a:t>
            </a:r>
          </a:p>
          <a:p>
            <a:pPr marL="171450">
              <a:spcBef>
                <a:spcPts val="18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132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B03965-DC0D-55BC-EDCB-8096BEC4119A}"/>
              </a:ext>
            </a:extLst>
          </p:cNvPr>
          <p:cNvSpPr txBox="1"/>
          <p:nvPr/>
        </p:nvSpPr>
        <p:spPr>
          <a:xfrm>
            <a:off x="393539" y="439838"/>
            <a:ext cx="11377914" cy="6030409"/>
          </a:xfrm>
          <a:prstGeom prst="rect">
            <a:avLst/>
          </a:prstGeom>
          <a:solidFill>
            <a:srgbClr val="97A9AA">
              <a:alpha val="65000"/>
            </a:srgb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9D9F6-EC49-B9BF-7422-C8F261508F44}"/>
              </a:ext>
            </a:extLst>
          </p:cNvPr>
          <p:cNvSpPr txBox="1"/>
          <p:nvPr/>
        </p:nvSpPr>
        <p:spPr>
          <a:xfrm>
            <a:off x="3204660" y="654876"/>
            <a:ext cx="5950915" cy="1254946"/>
          </a:xfrm>
          <a:prstGeom prst="rect">
            <a:avLst/>
          </a:prstGeom>
          <a:solidFill>
            <a:srgbClr val="404040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F98C1-99F8-FF6F-8968-0CC0B1F53A94}"/>
              </a:ext>
            </a:extLst>
          </p:cNvPr>
          <p:cNvSpPr txBox="1"/>
          <p:nvPr/>
        </p:nvSpPr>
        <p:spPr>
          <a:xfrm>
            <a:off x="3402957" y="825168"/>
            <a:ext cx="5555848" cy="899459"/>
          </a:xfrm>
          <a:prstGeom prst="rect">
            <a:avLst/>
          </a:prstGeom>
          <a:solidFill>
            <a:srgbClr val="404040"/>
          </a:solidFill>
          <a:ln>
            <a:solidFill>
              <a:srgbClr val="FFFFFF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3600"/>
              </a:spcBef>
            </a:pPr>
            <a:r>
              <a:rPr lang="en-US" sz="3600" dirty="0">
                <a:solidFill>
                  <a:schemeClr val="bg1"/>
                </a:solidFill>
              </a:rPr>
              <a:t>Case Inclusion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7923" y="2322871"/>
            <a:ext cx="108474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/>
              <a:t>General Rule: </a:t>
            </a:r>
            <a:r>
              <a:rPr lang="en-US" sz="2800" dirty="0"/>
              <a:t>EVERY case done by a congenital surgeon on your Schedule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/>
              <a:t>Requirement:</a:t>
            </a:r>
            <a:r>
              <a:rPr lang="en-US" sz="2800" dirty="0"/>
              <a:t> EVERY </a:t>
            </a:r>
            <a:r>
              <a:rPr lang="en-US" sz="2800" b="1" i="1" dirty="0"/>
              <a:t>cardiac </a:t>
            </a:r>
            <a:r>
              <a:rPr lang="en-US" sz="2800" dirty="0"/>
              <a:t>case done by a congenital surgeon on your Schedule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i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1" u="sng" dirty="0"/>
              <a:t>Every field, every time</a:t>
            </a:r>
          </a:p>
        </p:txBody>
      </p:sp>
    </p:spTree>
    <p:extLst>
      <p:ext uri="{BB962C8B-B14F-4D97-AF65-F5344CB8AC3E}">
        <p14:creationId xmlns:p14="http://schemas.microsoft.com/office/powerpoint/2010/main" val="278327813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BEA9699456584D892E6E0C798E2166" ma:contentTypeVersion="17" ma:contentTypeDescription="Create a new document." ma:contentTypeScope="" ma:versionID="986843e68f92bb32679476c075902ec9">
  <xsd:schema xmlns:xsd="http://www.w3.org/2001/XMLSchema" xmlns:xs="http://www.w3.org/2001/XMLSchema" xmlns:p="http://schemas.microsoft.com/office/2006/metadata/properties" xmlns:ns2="5c26fbe8-a994-4c9c-9bcf-ed0d06e77fb6" xmlns:ns3="129675e9-22d5-4ba5-9906-8cf715819694" targetNamespace="http://schemas.microsoft.com/office/2006/metadata/properties" ma:root="true" ma:fieldsID="403d07c28e505a12e9b3a7b1d164cfbf" ns2:_="" ns3:_="">
    <xsd:import namespace="5c26fbe8-a994-4c9c-9bcf-ed0d06e77fb6"/>
    <xsd:import namespace="129675e9-22d5-4ba5-9906-8cf7158196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6fbe8-a994-4c9c-9bcf-ed0d06e77f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1f56bd8-1a93-4d55-be18-7d4467c34b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675e9-22d5-4ba5-9906-8cf71581969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6c5a4a-6872-4b5e-baab-d5fe5de0364d}" ma:internalName="TaxCatchAll" ma:showField="CatchAllData" ma:web="129675e9-22d5-4ba5-9906-8cf7158196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936BE2-4679-4BFE-A551-E9C60A83811C}"/>
</file>

<file path=customXml/itemProps2.xml><?xml version="1.0" encoding="utf-8"?>
<ds:datastoreItem xmlns:ds="http://schemas.openxmlformats.org/officeDocument/2006/customXml" ds:itemID="{6B1CA87B-89DC-4FCA-BA0E-D54A37B9EE8F}"/>
</file>

<file path=docProps/app.xml><?xml version="1.0" encoding="utf-8"?>
<Properties xmlns="http://schemas.openxmlformats.org/officeDocument/2006/extended-properties" xmlns:vt="http://schemas.openxmlformats.org/officeDocument/2006/docPropsVTypes">
  <TotalTime>3445</TotalTime>
  <Words>1913</Words>
  <Application>Microsoft Office PowerPoint</Application>
  <PresentationFormat>Widescreen</PresentationFormat>
  <Paragraphs>333</Paragraphs>
  <Slides>54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Avenir Next</vt:lpstr>
      <vt:lpstr>Avenir Next Medium</vt:lpstr>
      <vt:lpstr>Calibri</vt:lpstr>
      <vt:lpstr>Calibri Light</vt:lpstr>
      <vt:lpstr>2_Office Theme</vt:lpstr>
      <vt:lpstr>Office Theme</vt:lpstr>
      <vt:lpstr>3_Custom Design</vt:lpstr>
      <vt:lpstr>Worksheet</vt:lpstr>
      <vt:lpstr>Society of Thoracic Surgeons  Congenital Heart Surgery Database Monthly Webinar</vt:lpstr>
      <vt:lpstr>Agenda</vt:lpstr>
      <vt:lpstr>STS Updates </vt:lpstr>
      <vt:lpstr>PowerPoint Presentation</vt:lpstr>
      <vt:lpstr>Data Manager Education</vt:lpstr>
      <vt:lpstr>Discussion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 Summary</vt:lpstr>
      <vt:lpstr>Open Discussion</vt:lpstr>
      <vt:lpstr>Upcoming CHSD Webinars</vt:lpstr>
      <vt:lpstr>Contact Information</vt:lpstr>
      <vt:lpstr>THANK YOU FOR JOINING!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6.23.2 Data Manager Education</dc:title>
  <dc:creator>Clint Wellnitz</dc:creator>
  <cp:lastModifiedBy>Jones, Leigh Ann</cp:lastModifiedBy>
  <cp:revision>93</cp:revision>
  <dcterms:created xsi:type="dcterms:W3CDTF">2023-05-15T22:05:29Z</dcterms:created>
  <dcterms:modified xsi:type="dcterms:W3CDTF">2023-10-18T19:23:22Z</dcterms:modified>
</cp:coreProperties>
</file>