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726" r:id="rId3"/>
  </p:sldMasterIdLst>
  <p:notesMasterIdLst>
    <p:notesMasterId r:id="rId19"/>
  </p:notesMasterIdLst>
  <p:sldIdLst>
    <p:sldId id="279" r:id="rId4"/>
    <p:sldId id="280" r:id="rId5"/>
    <p:sldId id="281" r:id="rId6"/>
    <p:sldId id="297" r:id="rId7"/>
    <p:sldId id="299" r:id="rId8"/>
    <p:sldId id="296" r:id="rId9"/>
    <p:sldId id="282" r:id="rId10"/>
    <p:sldId id="298" r:id="rId11"/>
    <p:sldId id="287" r:id="rId12"/>
    <p:sldId id="293" r:id="rId13"/>
    <p:sldId id="294" r:id="rId14"/>
    <p:sldId id="295" r:id="rId15"/>
    <p:sldId id="285" r:id="rId16"/>
    <p:sldId id="284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25E"/>
    <a:srgbClr val="005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74" autoAdjust="0"/>
    <p:restoredTop sz="94660"/>
  </p:normalViewPr>
  <p:slideViewPr>
    <p:cSldViewPr snapToGrid="0">
      <p:cViewPr varScale="1">
        <p:scale>
          <a:sx n="82" d="100"/>
          <a:sy n="82" d="100"/>
        </p:scale>
        <p:origin x="35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5CBF2-4928-4919-95D4-58D61B298425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D2BB1B-565B-471E-A146-D5F4D0F2EE30}">
      <dgm:prSet/>
      <dgm:spPr/>
      <dgm:t>
        <a:bodyPr/>
        <a:lstStyle/>
        <a:p>
          <a:r>
            <a:rPr lang="en-US"/>
            <a:t>Please use the Q&amp;A Function. </a:t>
          </a:r>
        </a:p>
      </dgm:t>
    </dgm:pt>
    <dgm:pt modelId="{E491799E-5442-4EB3-9DB5-44488EBE9EC8}" type="parTrans" cxnId="{5E5BBD3E-C66E-475B-9937-9B52C18D631C}">
      <dgm:prSet/>
      <dgm:spPr/>
      <dgm:t>
        <a:bodyPr/>
        <a:lstStyle/>
        <a:p>
          <a:endParaRPr lang="en-US"/>
        </a:p>
      </dgm:t>
    </dgm:pt>
    <dgm:pt modelId="{721E1B15-AFF8-41F5-8E54-5BC0E7F93C69}" type="sibTrans" cxnId="{5E5BBD3E-C66E-475B-9937-9B52C18D631C}">
      <dgm:prSet/>
      <dgm:spPr/>
      <dgm:t>
        <a:bodyPr/>
        <a:lstStyle/>
        <a:p>
          <a:endParaRPr lang="en-US"/>
        </a:p>
      </dgm:t>
    </dgm:pt>
    <dgm:pt modelId="{C0CD0FBF-543D-4436-B8DA-5ECD1795C338}">
      <dgm:prSet/>
      <dgm:spPr/>
      <dgm:t>
        <a:bodyPr/>
        <a:lstStyle/>
        <a:p>
          <a:r>
            <a:rPr lang="en-US"/>
            <a:t>We will answer as many questions as possible.</a:t>
          </a:r>
        </a:p>
      </dgm:t>
    </dgm:pt>
    <dgm:pt modelId="{E7777B0F-AC9A-4070-9D71-E5C671F31DBD}" type="parTrans" cxnId="{B7782640-FE7B-4009-8A01-FFE6CB5A1603}">
      <dgm:prSet/>
      <dgm:spPr/>
      <dgm:t>
        <a:bodyPr/>
        <a:lstStyle/>
        <a:p>
          <a:endParaRPr lang="en-US"/>
        </a:p>
      </dgm:t>
    </dgm:pt>
    <dgm:pt modelId="{CF77D339-F713-4635-9F13-A327345E0F98}" type="sibTrans" cxnId="{B7782640-FE7B-4009-8A01-FFE6CB5A1603}">
      <dgm:prSet/>
      <dgm:spPr/>
      <dgm:t>
        <a:bodyPr/>
        <a:lstStyle/>
        <a:p>
          <a:endParaRPr lang="en-US"/>
        </a:p>
      </dgm:t>
    </dgm:pt>
    <dgm:pt modelId="{95BF9C4D-6284-4E52-95AA-220355C704B4}">
      <dgm:prSet/>
      <dgm:spPr/>
      <dgm:t>
        <a:bodyPr/>
        <a:lstStyle/>
        <a:p>
          <a:r>
            <a:rPr lang="en-US"/>
            <a:t>We encourage your feedback and want to hear from you!</a:t>
          </a:r>
        </a:p>
      </dgm:t>
    </dgm:pt>
    <dgm:pt modelId="{EF73B914-2016-4D97-9A8F-0CAC465C8FF2}" type="parTrans" cxnId="{369F2BEE-77B2-4F0A-82EC-AD3146087C49}">
      <dgm:prSet/>
      <dgm:spPr/>
      <dgm:t>
        <a:bodyPr/>
        <a:lstStyle/>
        <a:p>
          <a:endParaRPr lang="en-US"/>
        </a:p>
      </dgm:t>
    </dgm:pt>
    <dgm:pt modelId="{AC0F2B33-D1D7-4BE6-86B5-F2EF281A165C}" type="sibTrans" cxnId="{369F2BEE-77B2-4F0A-82EC-AD3146087C49}">
      <dgm:prSet/>
      <dgm:spPr/>
      <dgm:t>
        <a:bodyPr/>
        <a:lstStyle/>
        <a:p>
          <a:endParaRPr lang="en-US"/>
        </a:p>
      </dgm:t>
    </dgm:pt>
    <dgm:pt modelId="{D15A1F37-E4BB-40B0-BDD9-382FD4C044B8}" type="pres">
      <dgm:prSet presAssocID="{CD95CBF2-4928-4919-95D4-58D61B2984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FB169C-ED16-4E7B-8A2B-BD0DA88C466E}" type="pres">
      <dgm:prSet presAssocID="{8AD2BB1B-565B-471E-A146-D5F4D0F2EE30}" presName="hierRoot1" presStyleCnt="0"/>
      <dgm:spPr/>
    </dgm:pt>
    <dgm:pt modelId="{6A37B1F0-215E-4AB0-8D4C-01D0C7783290}" type="pres">
      <dgm:prSet presAssocID="{8AD2BB1B-565B-471E-A146-D5F4D0F2EE30}" presName="composite" presStyleCnt="0"/>
      <dgm:spPr/>
    </dgm:pt>
    <dgm:pt modelId="{214D73E9-2310-4ED7-B70A-EFA7F94FF2F8}" type="pres">
      <dgm:prSet presAssocID="{8AD2BB1B-565B-471E-A146-D5F4D0F2EE30}" presName="background" presStyleLbl="node0" presStyleIdx="0" presStyleCnt="3"/>
      <dgm:spPr/>
    </dgm:pt>
    <dgm:pt modelId="{4135E1C4-5785-4F23-A381-F7DD17C8685C}" type="pres">
      <dgm:prSet presAssocID="{8AD2BB1B-565B-471E-A146-D5F4D0F2EE30}" presName="text" presStyleLbl="fgAcc0" presStyleIdx="0" presStyleCnt="3">
        <dgm:presLayoutVars>
          <dgm:chPref val="3"/>
        </dgm:presLayoutVars>
      </dgm:prSet>
      <dgm:spPr/>
    </dgm:pt>
    <dgm:pt modelId="{D2808E92-3180-4ED3-8CBF-A5C56F0BBD94}" type="pres">
      <dgm:prSet presAssocID="{8AD2BB1B-565B-471E-A146-D5F4D0F2EE30}" presName="hierChild2" presStyleCnt="0"/>
      <dgm:spPr/>
    </dgm:pt>
    <dgm:pt modelId="{DC670ECF-D7B9-4F3D-84ED-25B1D128D49E}" type="pres">
      <dgm:prSet presAssocID="{C0CD0FBF-543D-4436-B8DA-5ECD1795C338}" presName="hierRoot1" presStyleCnt="0"/>
      <dgm:spPr/>
    </dgm:pt>
    <dgm:pt modelId="{2AB7545A-D14B-42CD-AAA3-512EEE471DB7}" type="pres">
      <dgm:prSet presAssocID="{C0CD0FBF-543D-4436-B8DA-5ECD1795C338}" presName="composite" presStyleCnt="0"/>
      <dgm:spPr/>
    </dgm:pt>
    <dgm:pt modelId="{13DD770F-C076-4568-BA93-6E74DD0859B4}" type="pres">
      <dgm:prSet presAssocID="{C0CD0FBF-543D-4436-B8DA-5ECD1795C338}" presName="background" presStyleLbl="node0" presStyleIdx="1" presStyleCnt="3"/>
      <dgm:spPr/>
    </dgm:pt>
    <dgm:pt modelId="{4A98B31D-82AA-4BC8-B7A5-DE7448F80575}" type="pres">
      <dgm:prSet presAssocID="{C0CD0FBF-543D-4436-B8DA-5ECD1795C338}" presName="text" presStyleLbl="fgAcc0" presStyleIdx="1" presStyleCnt="3">
        <dgm:presLayoutVars>
          <dgm:chPref val="3"/>
        </dgm:presLayoutVars>
      </dgm:prSet>
      <dgm:spPr/>
    </dgm:pt>
    <dgm:pt modelId="{911AE9B2-71BA-4EDF-BE2A-8530E5867F6A}" type="pres">
      <dgm:prSet presAssocID="{C0CD0FBF-543D-4436-B8DA-5ECD1795C338}" presName="hierChild2" presStyleCnt="0"/>
      <dgm:spPr/>
    </dgm:pt>
    <dgm:pt modelId="{178EF52E-2B59-4009-AB6B-2F5C04D74CDE}" type="pres">
      <dgm:prSet presAssocID="{95BF9C4D-6284-4E52-95AA-220355C704B4}" presName="hierRoot1" presStyleCnt="0"/>
      <dgm:spPr/>
    </dgm:pt>
    <dgm:pt modelId="{7C19D5F9-453A-4D2A-90AC-5AC1BC84BA45}" type="pres">
      <dgm:prSet presAssocID="{95BF9C4D-6284-4E52-95AA-220355C704B4}" presName="composite" presStyleCnt="0"/>
      <dgm:spPr/>
    </dgm:pt>
    <dgm:pt modelId="{9C8EC52F-DF55-45E0-AD5F-EB1C14031FCF}" type="pres">
      <dgm:prSet presAssocID="{95BF9C4D-6284-4E52-95AA-220355C704B4}" presName="background" presStyleLbl="node0" presStyleIdx="2" presStyleCnt="3"/>
      <dgm:spPr/>
    </dgm:pt>
    <dgm:pt modelId="{63983A2A-A5BA-4514-9093-D00EDA196F63}" type="pres">
      <dgm:prSet presAssocID="{95BF9C4D-6284-4E52-95AA-220355C704B4}" presName="text" presStyleLbl="fgAcc0" presStyleIdx="2" presStyleCnt="3">
        <dgm:presLayoutVars>
          <dgm:chPref val="3"/>
        </dgm:presLayoutVars>
      </dgm:prSet>
      <dgm:spPr/>
    </dgm:pt>
    <dgm:pt modelId="{C162B418-C9CD-4D71-9056-5A309266925A}" type="pres">
      <dgm:prSet presAssocID="{95BF9C4D-6284-4E52-95AA-220355C704B4}" presName="hierChild2" presStyleCnt="0"/>
      <dgm:spPr/>
    </dgm:pt>
  </dgm:ptLst>
  <dgm:cxnLst>
    <dgm:cxn modelId="{F66AEA2B-5A11-4FAF-8747-1D922B970C13}" type="presOf" srcId="{8AD2BB1B-565B-471E-A146-D5F4D0F2EE30}" destId="{4135E1C4-5785-4F23-A381-F7DD17C8685C}" srcOrd="0" destOrd="0" presId="urn:microsoft.com/office/officeart/2005/8/layout/hierarchy1"/>
    <dgm:cxn modelId="{294BC13A-CB6F-4D24-B6C1-D27928BE8BB8}" type="presOf" srcId="{C0CD0FBF-543D-4436-B8DA-5ECD1795C338}" destId="{4A98B31D-82AA-4BC8-B7A5-DE7448F80575}" srcOrd="0" destOrd="0" presId="urn:microsoft.com/office/officeart/2005/8/layout/hierarchy1"/>
    <dgm:cxn modelId="{5E5BBD3E-C66E-475B-9937-9B52C18D631C}" srcId="{CD95CBF2-4928-4919-95D4-58D61B298425}" destId="{8AD2BB1B-565B-471E-A146-D5F4D0F2EE30}" srcOrd="0" destOrd="0" parTransId="{E491799E-5442-4EB3-9DB5-44488EBE9EC8}" sibTransId="{721E1B15-AFF8-41F5-8E54-5BC0E7F93C69}"/>
    <dgm:cxn modelId="{B7782640-FE7B-4009-8A01-FFE6CB5A1603}" srcId="{CD95CBF2-4928-4919-95D4-58D61B298425}" destId="{C0CD0FBF-543D-4436-B8DA-5ECD1795C338}" srcOrd="1" destOrd="0" parTransId="{E7777B0F-AC9A-4070-9D71-E5C671F31DBD}" sibTransId="{CF77D339-F713-4635-9F13-A327345E0F98}"/>
    <dgm:cxn modelId="{ECAFF27E-EF57-468E-91B2-753EE30AC3AF}" type="presOf" srcId="{95BF9C4D-6284-4E52-95AA-220355C704B4}" destId="{63983A2A-A5BA-4514-9093-D00EDA196F63}" srcOrd="0" destOrd="0" presId="urn:microsoft.com/office/officeart/2005/8/layout/hierarchy1"/>
    <dgm:cxn modelId="{EB5C6EC8-7D68-4D6C-A788-890547B3D8C6}" type="presOf" srcId="{CD95CBF2-4928-4919-95D4-58D61B298425}" destId="{D15A1F37-E4BB-40B0-BDD9-382FD4C044B8}" srcOrd="0" destOrd="0" presId="urn:microsoft.com/office/officeart/2005/8/layout/hierarchy1"/>
    <dgm:cxn modelId="{369F2BEE-77B2-4F0A-82EC-AD3146087C49}" srcId="{CD95CBF2-4928-4919-95D4-58D61B298425}" destId="{95BF9C4D-6284-4E52-95AA-220355C704B4}" srcOrd="2" destOrd="0" parTransId="{EF73B914-2016-4D97-9A8F-0CAC465C8FF2}" sibTransId="{AC0F2B33-D1D7-4BE6-86B5-F2EF281A165C}"/>
    <dgm:cxn modelId="{39436BA8-41EC-4F4E-B474-13EF0CB73660}" type="presParOf" srcId="{D15A1F37-E4BB-40B0-BDD9-382FD4C044B8}" destId="{DDFB169C-ED16-4E7B-8A2B-BD0DA88C466E}" srcOrd="0" destOrd="0" presId="urn:microsoft.com/office/officeart/2005/8/layout/hierarchy1"/>
    <dgm:cxn modelId="{F6708A61-86CE-4A63-847D-C33E3D688D38}" type="presParOf" srcId="{DDFB169C-ED16-4E7B-8A2B-BD0DA88C466E}" destId="{6A37B1F0-215E-4AB0-8D4C-01D0C7783290}" srcOrd="0" destOrd="0" presId="urn:microsoft.com/office/officeart/2005/8/layout/hierarchy1"/>
    <dgm:cxn modelId="{AEE5EB46-48CC-4B67-BEBD-89A11741A23C}" type="presParOf" srcId="{6A37B1F0-215E-4AB0-8D4C-01D0C7783290}" destId="{214D73E9-2310-4ED7-B70A-EFA7F94FF2F8}" srcOrd="0" destOrd="0" presId="urn:microsoft.com/office/officeart/2005/8/layout/hierarchy1"/>
    <dgm:cxn modelId="{A74D8430-BEEC-4743-B179-BC57A2B585DB}" type="presParOf" srcId="{6A37B1F0-215E-4AB0-8D4C-01D0C7783290}" destId="{4135E1C4-5785-4F23-A381-F7DD17C8685C}" srcOrd="1" destOrd="0" presId="urn:microsoft.com/office/officeart/2005/8/layout/hierarchy1"/>
    <dgm:cxn modelId="{5B42EB85-24E3-4E8F-9E97-4BDA93824FC6}" type="presParOf" srcId="{DDFB169C-ED16-4E7B-8A2B-BD0DA88C466E}" destId="{D2808E92-3180-4ED3-8CBF-A5C56F0BBD94}" srcOrd="1" destOrd="0" presId="urn:microsoft.com/office/officeart/2005/8/layout/hierarchy1"/>
    <dgm:cxn modelId="{66F288F2-BF34-4AF5-BEFB-6ACAAEE8D3E0}" type="presParOf" srcId="{D15A1F37-E4BB-40B0-BDD9-382FD4C044B8}" destId="{DC670ECF-D7B9-4F3D-84ED-25B1D128D49E}" srcOrd="1" destOrd="0" presId="urn:microsoft.com/office/officeart/2005/8/layout/hierarchy1"/>
    <dgm:cxn modelId="{F402E67F-A5D8-4AF3-A729-B3AA77335392}" type="presParOf" srcId="{DC670ECF-D7B9-4F3D-84ED-25B1D128D49E}" destId="{2AB7545A-D14B-42CD-AAA3-512EEE471DB7}" srcOrd="0" destOrd="0" presId="urn:microsoft.com/office/officeart/2005/8/layout/hierarchy1"/>
    <dgm:cxn modelId="{90ED6DC7-C832-43B8-9225-DDF5A85588E8}" type="presParOf" srcId="{2AB7545A-D14B-42CD-AAA3-512EEE471DB7}" destId="{13DD770F-C076-4568-BA93-6E74DD0859B4}" srcOrd="0" destOrd="0" presId="urn:microsoft.com/office/officeart/2005/8/layout/hierarchy1"/>
    <dgm:cxn modelId="{472F05CE-C7C0-4B71-915D-D602EA155537}" type="presParOf" srcId="{2AB7545A-D14B-42CD-AAA3-512EEE471DB7}" destId="{4A98B31D-82AA-4BC8-B7A5-DE7448F80575}" srcOrd="1" destOrd="0" presId="urn:microsoft.com/office/officeart/2005/8/layout/hierarchy1"/>
    <dgm:cxn modelId="{C35B1691-FF87-4517-8C33-A3F77DF8C143}" type="presParOf" srcId="{DC670ECF-D7B9-4F3D-84ED-25B1D128D49E}" destId="{911AE9B2-71BA-4EDF-BE2A-8530E5867F6A}" srcOrd="1" destOrd="0" presId="urn:microsoft.com/office/officeart/2005/8/layout/hierarchy1"/>
    <dgm:cxn modelId="{1A9288DC-4A22-489A-86DC-16850DF66D46}" type="presParOf" srcId="{D15A1F37-E4BB-40B0-BDD9-382FD4C044B8}" destId="{178EF52E-2B59-4009-AB6B-2F5C04D74CDE}" srcOrd="2" destOrd="0" presId="urn:microsoft.com/office/officeart/2005/8/layout/hierarchy1"/>
    <dgm:cxn modelId="{F56C5D95-6343-4A77-B2B9-DF507688F211}" type="presParOf" srcId="{178EF52E-2B59-4009-AB6B-2F5C04D74CDE}" destId="{7C19D5F9-453A-4D2A-90AC-5AC1BC84BA45}" srcOrd="0" destOrd="0" presId="urn:microsoft.com/office/officeart/2005/8/layout/hierarchy1"/>
    <dgm:cxn modelId="{C42BD2B6-218A-4492-8BAD-FE9021D61F4B}" type="presParOf" srcId="{7C19D5F9-453A-4D2A-90AC-5AC1BC84BA45}" destId="{9C8EC52F-DF55-45E0-AD5F-EB1C14031FCF}" srcOrd="0" destOrd="0" presId="urn:microsoft.com/office/officeart/2005/8/layout/hierarchy1"/>
    <dgm:cxn modelId="{8DC5489E-ED46-4270-BF9A-43A413C8A6A6}" type="presParOf" srcId="{7C19D5F9-453A-4D2A-90AC-5AC1BC84BA45}" destId="{63983A2A-A5BA-4514-9093-D00EDA196F63}" srcOrd="1" destOrd="0" presId="urn:microsoft.com/office/officeart/2005/8/layout/hierarchy1"/>
    <dgm:cxn modelId="{7A1C1B6D-18C6-40B4-9F8D-40A36099EDFA}" type="presParOf" srcId="{178EF52E-2B59-4009-AB6B-2F5C04D74CDE}" destId="{C162B418-C9CD-4D71-9056-5A30926692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882FE-53AC-42CF-A925-149EF81DF97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CB86BB-4299-4297-B967-097428104310}">
      <dgm:prSet phldr="0" custT="1"/>
      <dgm:spPr/>
      <dgm:t>
        <a:bodyPr/>
        <a:lstStyle/>
        <a:p>
          <a:pPr rtl="0"/>
          <a:r>
            <a:rPr lang="en-US" sz="4800" dirty="0">
              <a:latin typeface="Calibri Light" panose="020F0302020204030204"/>
            </a:rPr>
            <a:t>Intermacs User Group Webinar</a:t>
          </a:r>
        </a:p>
      </dgm:t>
    </dgm:pt>
    <dgm:pt modelId="{F4CC4437-EF8C-4688-ACC9-A383AD56ED8F}" type="parTrans" cxnId="{07B51780-3356-45EF-BF33-AA58F0E65B07}">
      <dgm:prSet/>
      <dgm:spPr/>
      <dgm:t>
        <a:bodyPr/>
        <a:lstStyle/>
        <a:p>
          <a:endParaRPr lang="en-US"/>
        </a:p>
      </dgm:t>
    </dgm:pt>
    <dgm:pt modelId="{B20B98E0-F8BA-4797-9346-C6D7BEFBEAB1}" type="sibTrans" cxnId="{07B51780-3356-45EF-BF33-AA58F0E65B07}">
      <dgm:prSet/>
      <dgm:spPr/>
      <dgm:t>
        <a:bodyPr/>
        <a:lstStyle/>
        <a:p>
          <a:endParaRPr lang="en-US"/>
        </a:p>
      </dgm:t>
    </dgm:pt>
    <dgm:pt modelId="{CA371AA9-CB8E-4683-B46C-4FA9E2B9CD40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November 29</a:t>
          </a:r>
          <a:r>
            <a:rPr lang="en-US" baseline="30000" dirty="0">
              <a:latin typeface="Calibri Light" panose="020F0302020204030204"/>
            </a:rPr>
            <a:t>th</a:t>
          </a:r>
          <a:r>
            <a:rPr lang="en-US" dirty="0">
              <a:latin typeface="Calibri Light" panose="020F0302020204030204"/>
            </a:rPr>
            <a:t> @ 1pm CT</a:t>
          </a:r>
        </a:p>
      </dgm:t>
    </dgm:pt>
    <dgm:pt modelId="{4DCBA2A7-DAFA-40BD-AFB7-72CD28316BAE}" type="parTrans" cxnId="{5F725396-19B8-4392-BC50-7878AFABECD3}">
      <dgm:prSet/>
      <dgm:spPr/>
      <dgm:t>
        <a:bodyPr/>
        <a:lstStyle/>
        <a:p>
          <a:endParaRPr lang="en-US"/>
        </a:p>
      </dgm:t>
    </dgm:pt>
    <dgm:pt modelId="{FFBFEFCF-C0D5-4A0F-A163-53E800262BFC}" type="sibTrans" cxnId="{5F725396-19B8-4392-BC50-7878AFABECD3}">
      <dgm:prSet/>
      <dgm:spPr/>
      <dgm:t>
        <a:bodyPr/>
        <a:lstStyle/>
        <a:p>
          <a:endParaRPr lang="en-US"/>
        </a:p>
      </dgm:t>
    </dgm:pt>
    <dgm:pt modelId="{F02BAF3E-9D6D-4EEA-9188-CC2036885A97}" type="pres">
      <dgm:prSet presAssocID="{A05882FE-53AC-42CF-A925-149EF81DF97D}" presName="linear" presStyleCnt="0">
        <dgm:presLayoutVars>
          <dgm:animLvl val="lvl"/>
          <dgm:resizeHandles val="exact"/>
        </dgm:presLayoutVars>
      </dgm:prSet>
      <dgm:spPr/>
    </dgm:pt>
    <dgm:pt modelId="{E593580B-FEB9-4153-8F3C-F8B3FFC90945}" type="pres">
      <dgm:prSet presAssocID="{F9CB86BB-4299-4297-B967-097428104310}" presName="parentText" presStyleLbl="node1" presStyleIdx="0" presStyleCnt="1" custLinFactNeighborX="-5537" custLinFactNeighborY="-1584">
        <dgm:presLayoutVars>
          <dgm:chMax val="0"/>
          <dgm:bulletEnabled val="1"/>
        </dgm:presLayoutVars>
      </dgm:prSet>
      <dgm:spPr/>
    </dgm:pt>
    <dgm:pt modelId="{8FAAFB47-8D72-4F4B-988A-EE56AA85A369}" type="pres">
      <dgm:prSet presAssocID="{F9CB86BB-4299-4297-B967-09742810431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045E132-8FAA-4333-BF78-6B11648CAE60}" type="presOf" srcId="{F9CB86BB-4299-4297-B967-097428104310}" destId="{E593580B-FEB9-4153-8F3C-F8B3FFC90945}" srcOrd="0" destOrd="0" presId="urn:microsoft.com/office/officeart/2005/8/layout/vList2"/>
    <dgm:cxn modelId="{31B12D54-C013-498C-B670-115B5DE3BA3E}" type="presOf" srcId="{CA371AA9-CB8E-4683-B46C-4FA9E2B9CD40}" destId="{8FAAFB47-8D72-4F4B-988A-EE56AA85A369}" srcOrd="0" destOrd="0" presId="urn:microsoft.com/office/officeart/2005/8/layout/vList2"/>
    <dgm:cxn modelId="{8E90EE7F-1DAE-4F07-8AF5-67CC2A2FF193}" type="presOf" srcId="{A05882FE-53AC-42CF-A925-149EF81DF97D}" destId="{F02BAF3E-9D6D-4EEA-9188-CC2036885A97}" srcOrd="0" destOrd="0" presId="urn:microsoft.com/office/officeart/2005/8/layout/vList2"/>
    <dgm:cxn modelId="{07B51780-3356-45EF-BF33-AA58F0E65B07}" srcId="{A05882FE-53AC-42CF-A925-149EF81DF97D}" destId="{F9CB86BB-4299-4297-B967-097428104310}" srcOrd="0" destOrd="0" parTransId="{F4CC4437-EF8C-4688-ACC9-A383AD56ED8F}" sibTransId="{B20B98E0-F8BA-4797-9346-C6D7BEFBEAB1}"/>
    <dgm:cxn modelId="{5F725396-19B8-4392-BC50-7878AFABECD3}" srcId="{F9CB86BB-4299-4297-B967-097428104310}" destId="{CA371AA9-CB8E-4683-B46C-4FA9E2B9CD40}" srcOrd="0" destOrd="0" parTransId="{4DCBA2A7-DAFA-40BD-AFB7-72CD28316BAE}" sibTransId="{FFBFEFCF-C0D5-4A0F-A163-53E800262BFC}"/>
    <dgm:cxn modelId="{490FB4BC-92B0-4DFD-BEB9-15C0C463D47E}" type="presParOf" srcId="{F02BAF3E-9D6D-4EEA-9188-CC2036885A97}" destId="{E593580B-FEB9-4153-8F3C-F8B3FFC90945}" srcOrd="0" destOrd="0" presId="urn:microsoft.com/office/officeart/2005/8/layout/vList2"/>
    <dgm:cxn modelId="{0F6E4AA8-608A-4F2B-8B51-5CA7529867D8}" type="presParOf" srcId="{F02BAF3E-9D6D-4EEA-9188-CC2036885A97}" destId="{8FAAFB47-8D72-4F4B-988A-EE56AA85A36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D73E9-2310-4ED7-B70A-EFA7F94FF2F8}">
      <dsp:nvSpPr>
        <dsp:cNvPr id="0" name=""/>
        <dsp:cNvSpPr/>
      </dsp:nvSpPr>
      <dsp:spPr>
        <a:xfrm>
          <a:off x="0" y="1218403"/>
          <a:ext cx="1193509" cy="757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35E1C4-5785-4F23-A381-F7DD17C8685C}">
      <dsp:nvSpPr>
        <dsp:cNvPr id="0" name=""/>
        <dsp:cNvSpPr/>
      </dsp:nvSpPr>
      <dsp:spPr>
        <a:xfrm>
          <a:off x="132612" y="1344385"/>
          <a:ext cx="1193509" cy="757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Please use the Q&amp;A Function. </a:t>
          </a:r>
        </a:p>
      </dsp:txBody>
      <dsp:txXfrm>
        <a:off x="154809" y="1366582"/>
        <a:ext cx="1149115" cy="713484"/>
      </dsp:txXfrm>
    </dsp:sp>
    <dsp:sp modelId="{13DD770F-C076-4568-BA93-6E74DD0859B4}">
      <dsp:nvSpPr>
        <dsp:cNvPr id="0" name=""/>
        <dsp:cNvSpPr/>
      </dsp:nvSpPr>
      <dsp:spPr>
        <a:xfrm>
          <a:off x="1458733" y="1218403"/>
          <a:ext cx="1193509" cy="757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98B31D-82AA-4BC8-B7A5-DE7448F80575}">
      <dsp:nvSpPr>
        <dsp:cNvPr id="0" name=""/>
        <dsp:cNvSpPr/>
      </dsp:nvSpPr>
      <dsp:spPr>
        <a:xfrm>
          <a:off x="1591345" y="1344385"/>
          <a:ext cx="1193509" cy="757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We will answer as many questions as possible.</a:t>
          </a:r>
        </a:p>
      </dsp:txBody>
      <dsp:txXfrm>
        <a:off x="1613542" y="1366582"/>
        <a:ext cx="1149115" cy="713484"/>
      </dsp:txXfrm>
    </dsp:sp>
    <dsp:sp modelId="{9C8EC52F-DF55-45E0-AD5F-EB1C14031FCF}">
      <dsp:nvSpPr>
        <dsp:cNvPr id="0" name=""/>
        <dsp:cNvSpPr/>
      </dsp:nvSpPr>
      <dsp:spPr>
        <a:xfrm>
          <a:off x="2917467" y="1218403"/>
          <a:ext cx="1193509" cy="7578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983A2A-A5BA-4514-9093-D00EDA196F63}">
      <dsp:nvSpPr>
        <dsp:cNvPr id="0" name=""/>
        <dsp:cNvSpPr/>
      </dsp:nvSpPr>
      <dsp:spPr>
        <a:xfrm>
          <a:off x="3050079" y="1344385"/>
          <a:ext cx="1193509" cy="757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We encourage your feedback and want to hear from you!</a:t>
          </a:r>
        </a:p>
      </dsp:txBody>
      <dsp:txXfrm>
        <a:off x="3072276" y="1366582"/>
        <a:ext cx="1149115" cy="713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3580B-FEB9-4153-8F3C-F8B3FFC90945}">
      <dsp:nvSpPr>
        <dsp:cNvPr id="0" name=""/>
        <dsp:cNvSpPr/>
      </dsp:nvSpPr>
      <dsp:spPr>
        <a:xfrm>
          <a:off x="0" y="1182145"/>
          <a:ext cx="105156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Calibri Light" panose="020F0302020204030204"/>
            </a:rPr>
            <a:t>Intermacs User Group Webinar</a:t>
          </a:r>
        </a:p>
      </dsp:txBody>
      <dsp:txXfrm>
        <a:off x="59399" y="1241544"/>
        <a:ext cx="10396802" cy="1098002"/>
      </dsp:txXfrm>
    </dsp:sp>
    <dsp:sp modelId="{8FAAFB47-8D72-4F4B-988A-EE56AA85A369}">
      <dsp:nvSpPr>
        <dsp:cNvPr id="0" name=""/>
        <dsp:cNvSpPr/>
      </dsp:nvSpPr>
      <dsp:spPr>
        <a:xfrm>
          <a:off x="0" y="2415995"/>
          <a:ext cx="10515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82550" rIns="462280" bIns="82550" numCol="1" spcCol="1270" anchor="t" anchorCtr="0">
          <a:noAutofit/>
        </a:bodyPr>
        <a:lstStyle/>
        <a:p>
          <a:pPr marL="285750" lvl="1" indent="-285750" algn="l" defTabSz="2266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>
              <a:latin typeface="Calibri Light" panose="020F0302020204030204"/>
            </a:rPr>
            <a:t>November 29</a:t>
          </a:r>
          <a:r>
            <a:rPr lang="en-US" sz="5100" kern="1200" baseline="30000" dirty="0">
              <a:latin typeface="Calibri Light" panose="020F0302020204030204"/>
            </a:rPr>
            <a:t>th</a:t>
          </a:r>
          <a:r>
            <a:rPr lang="en-US" sz="5100" kern="1200" dirty="0">
              <a:latin typeface="Calibri Light" panose="020F0302020204030204"/>
            </a:rPr>
            <a:t> @ 1pm CT</a:t>
          </a:r>
        </a:p>
      </dsp:txBody>
      <dsp:txXfrm>
        <a:off x="0" y="2415995"/>
        <a:ext cx="105156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8D579-AE7C-4D18-91E9-CF9BDAF1B84C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D1DE4-6DDD-451D-9D22-B1FD85800E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7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things work because of us all </a:t>
            </a:r>
            <a:r>
              <a:rPr lang="en-US"/>
              <a:t>working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3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1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0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06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F4CB-E21A-4A9F-B860-2E09490522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0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A03-5CE3-4F33-9D0D-90796484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815A47-4AF0-415B-AFC1-1CF042DF6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5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73FE-CFE4-4A6D-88FE-480472B6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0D33-5593-4CC4-96E9-B0EF64FD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554B8-D3A2-4434-BD00-A68B45374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918E-9E7B-4C57-9FBE-23459DFA5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0AC63-A7A1-4214-A437-6969EBC1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7CC54-3A93-4C9D-BB31-84706276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0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BDFA-32A7-4B43-B832-E8417D71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8AE11B-E04A-4764-BAD9-EA98CFCC9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7FFBE-3A87-429A-9904-4422D2017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35792-BE63-4781-ABB7-D55C077D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3C030-1E97-4137-B3CB-A19BF5D8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84996-FA80-41AB-89FE-4F5B1F15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3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04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7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16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6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A03-5CE3-4F33-9D0D-90796484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815A47-4AF0-415B-AFC1-1CF042DF6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2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7A03-5CE3-4F33-9D0D-90796484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815A47-4AF0-415B-AFC1-1CF042DF6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AC009-3A35-4573-8DCD-25BC92807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DD64F-45EC-49BC-B11C-FE65E36D1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0F7F7-C5F3-4ADD-A878-B819032B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1D947-82D9-498C-8EA0-E89F4F3F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3B9CC-9313-4142-8A3E-D3695168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9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6693-C553-481F-82CC-3C9AED5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86020-95CA-4D30-8692-404451D82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4C64D-6CCB-4032-85AA-359BD1BC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274A-A7D3-469E-8B9E-696881AB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992F1-1C18-4816-893B-48480378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8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5073-9EBD-4904-8603-006F35A5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80BA4-489C-465D-8C55-C988617CB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DA092-5ADF-4A5A-8025-5E2595479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F7EF5-63ED-4C70-ABC0-FF78D5CA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2FD01-6AA9-44A4-B2D8-76FF9D9C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7B841-2179-4521-BCF0-339B69CC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8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3633-970A-4977-9652-1032073B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84C0-3350-49BA-B799-4577943C7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5AC34-2012-4816-A50F-9A4A3B0A5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7BF3A-6CED-4587-B04A-341919B4C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84349-506F-4DDF-8624-1C10031F9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A76F1-18F5-4F0A-8486-40447E7A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6EBA4D-2549-4129-B6C7-DCECB18F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A0F529-4880-4266-AAE7-AD515ECF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6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5AFA-9C16-439A-9255-8D41A170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A02DE-BAC4-4531-9FE9-1EFCC66B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5976B-2CAB-4DC5-BED1-D83B7D6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A7C93-A3F0-42DC-BD10-9FFB4E75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4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47E42-5DB0-4F79-B9F0-5958BCA1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8B10-5D99-4667-88E5-CBBDE85B3927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64A03-084C-4FE8-ACFF-97A5470C7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32269-F65D-4B63-8474-A56441F5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7A03-5CE3-4F33-9D0D-9079648484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7AFC24D-A8F7-45AF-A554-84961BD6E0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0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32A17-8F57-48BD-B233-340D6EB6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25EAC-12BE-4F92-99F7-8A95486AF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28BA-F50B-49B4-8FCB-86CA905E1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B8B10-5D99-4667-88E5-CBBDE85B3927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8777-F503-4F60-A950-4611077C1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E2F66-F98B-4857-8926-E29BA2522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E8B1D-8C5F-49A8-B362-E6903B1DFF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52698-AA71-4725-BDF1-4C8EB472349C}"/>
              </a:ext>
            </a:extLst>
          </p:cNvPr>
          <p:cNvSpPr txBox="1"/>
          <p:nvPr userDrawn="1"/>
        </p:nvSpPr>
        <p:spPr>
          <a:xfrm>
            <a:off x="3048693" y="3290501"/>
            <a:ext cx="6097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1800" b="0" i="0" u="none" strike="noStrike" baseline="30000" dirty="0">
                <a:solidFill>
                  <a:srgbClr val="DA5911"/>
                </a:solidFill>
                <a:latin typeface="Aaux Next Comp Light"/>
              </a:rPr>
              <a:t>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0B579B-8E4D-46D9-A055-FFB47C70F7D5}"/>
              </a:ext>
            </a:extLst>
          </p:cNvPr>
          <p:cNvSpPr txBox="1"/>
          <p:nvPr userDrawn="1"/>
        </p:nvSpPr>
        <p:spPr>
          <a:xfrm>
            <a:off x="3048693" y="3290501"/>
            <a:ext cx="6097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1800" b="0" i="0" u="none" strike="noStrike" baseline="30000" dirty="0">
                <a:solidFill>
                  <a:srgbClr val="DA5911"/>
                </a:solidFill>
                <a:latin typeface="Aaux Next Comp Light"/>
              </a:rPr>
              <a:t>–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B3A5C3-59AB-46BE-B4D9-630F13FF9B0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752F81-5877-48DB-BE86-ECD52A469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17" b="400"/>
          <a:stretch/>
        </p:blipFill>
        <p:spPr>
          <a:xfrm rot="10800000">
            <a:off x="0" y="0"/>
            <a:ext cx="485657" cy="33682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B65E0-79E9-480F-8AFB-137C70A901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7" t="32499" r="25794" b="15158"/>
          <a:stretch/>
        </p:blipFill>
        <p:spPr>
          <a:xfrm>
            <a:off x="10896599" y="4671086"/>
            <a:ext cx="1295401" cy="184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6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5B75-DF13-4070-A669-621ABF28A92A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5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32" r:id="rId3"/>
    <p:sldLayoutId id="214748372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hollifield@sts.org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aloe-vera-store.&#945;&#955;&#959;&#951;.gr/contact-us.html" TargetMode="External"/><Relationship Id="rId5" Type="http://schemas.openxmlformats.org/officeDocument/2006/relationships/hyperlink" Target="mailto:STSDB@sts.org" TargetMode="External"/><Relationship Id="rId4" Type="http://schemas.openxmlformats.org/officeDocument/2006/relationships/hyperlink" Target="mailto:patricia.potter@kirso.ne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536" y="1280160"/>
            <a:ext cx="9875520" cy="3618411"/>
          </a:xfrm>
        </p:spPr>
        <p:txBody>
          <a:bodyPr>
            <a:normAutofit fontScale="90000"/>
          </a:bodyPr>
          <a:lstStyle/>
          <a:p>
            <a:pPr algn="l"/>
            <a:r>
              <a:rPr lang="en-US" sz="7300" b="1" dirty="0"/>
              <a:t>Society of Thoracic Surgeons</a:t>
            </a:r>
            <a:br>
              <a:rPr lang="en-US" sz="7300" b="1" dirty="0">
                <a:cs typeface="Calibri Light"/>
              </a:rPr>
            </a:br>
            <a:br>
              <a:rPr lang="en-US" sz="3100" b="1" dirty="0"/>
            </a:br>
            <a:r>
              <a:rPr lang="en-US" sz="3100" b="1" dirty="0"/>
              <a:t>Intermacs &amp; Pedimacs User Group</a:t>
            </a:r>
            <a:br>
              <a:rPr lang="en-US" sz="3100" b="1" dirty="0"/>
            </a:br>
            <a:r>
              <a:rPr lang="en-US" sz="3100" b="1" dirty="0"/>
              <a:t>Webinar </a:t>
            </a:r>
            <a:br>
              <a:rPr lang="en-US" sz="3100" b="1" dirty="0"/>
            </a:br>
            <a:br>
              <a:rPr lang="en-US" sz="3100" b="1" dirty="0"/>
            </a:b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536" y="4264851"/>
            <a:ext cx="2811127" cy="6337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400" dirty="0"/>
              <a:t>October 25,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91" y="6046872"/>
            <a:ext cx="3966335" cy="693567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62BCBB3-ECD8-5D69-F813-8B7794D6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47" y="2889066"/>
            <a:ext cx="2172964" cy="21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9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BC6F-DF0E-FD6A-12CB-0EC252D0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Explant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193150-515F-EE84-F633-3D3307B31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804" y="1727902"/>
            <a:ext cx="9444553" cy="2546730"/>
          </a:xfrm>
        </p:spPr>
      </p:pic>
    </p:spTree>
    <p:extLst>
      <p:ext uri="{BB962C8B-B14F-4D97-AF65-F5344CB8AC3E}">
        <p14:creationId xmlns:p14="http://schemas.microsoft.com/office/powerpoint/2010/main" val="72527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59195-4376-19D6-480C-1509DA38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form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F68938-581D-0BF2-AC66-D36863502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084" y="1942971"/>
            <a:ext cx="7657816" cy="2001708"/>
          </a:xfrm>
        </p:spPr>
      </p:pic>
    </p:spTree>
    <p:extLst>
      <p:ext uri="{BB962C8B-B14F-4D97-AF65-F5344CB8AC3E}">
        <p14:creationId xmlns:p14="http://schemas.microsoft.com/office/powerpoint/2010/main" val="402731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DF53-4FE8-93B2-6922-C8768655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Implant Discharge form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BBD418-70B5-3E2F-0287-6D0F6DAC4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057" y="1644576"/>
            <a:ext cx="6487180" cy="2109572"/>
          </a:xfrm>
        </p:spPr>
      </p:pic>
    </p:spTree>
    <p:extLst>
      <p:ext uri="{BB962C8B-B14F-4D97-AF65-F5344CB8AC3E}">
        <p14:creationId xmlns:p14="http://schemas.microsoft.com/office/powerpoint/2010/main" val="409940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Open Discussion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39B265-EBD4-4355-BCAC-44A681472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2" r="988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13AF89E9-7D54-4107-9CAE-5EED44FEE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437807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513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512" y="448056"/>
            <a:ext cx="1920339" cy="289412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414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71AF7-C129-4DF9-A5F9-0BA1F8ED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1309688"/>
          </a:xfrm>
        </p:spPr>
        <p:txBody>
          <a:bodyPr>
            <a:normAutofit/>
          </a:bodyPr>
          <a:lstStyle/>
          <a:p>
            <a:r>
              <a:rPr lang="en-US" sz="4800" dirty="0">
                <a:cs typeface="Calibri Light"/>
              </a:rPr>
              <a:t>Upcoming Intermacs Webinars</a:t>
            </a:r>
            <a:endParaRPr lang="en-US" sz="48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4AFDA18-E4F8-4AEB-9A4B-66FE243E2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016976"/>
              </p:ext>
            </p:extLst>
          </p:nvPr>
        </p:nvGraphicFramePr>
        <p:xfrm>
          <a:off x="838200" y="1407560"/>
          <a:ext cx="10515600" cy="4691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182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94213"/>
            <a:ext cx="10641013" cy="77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	THANK YOU FOR JOINING!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02" y="1045837"/>
            <a:ext cx="10590997" cy="18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4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4579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Intermacs Data Warehouse 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520" y="0"/>
            <a:ext cx="112040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Rama Rudraraju, PhD,  Director of Programming, Intermacs Data Warehouse</a:t>
            </a:r>
          </a:p>
          <a:p>
            <a:endParaRPr lang="en-US" sz="2000" dirty="0"/>
          </a:p>
          <a:p>
            <a:r>
              <a:rPr lang="en-US" sz="2000" dirty="0"/>
              <a:t>Maceo Cleggett , Clinical Data Analyst , Intermacs Data Warehouse</a:t>
            </a:r>
          </a:p>
          <a:p>
            <a:endParaRPr lang="en-US" sz="2000" dirty="0"/>
          </a:p>
          <a:p>
            <a:r>
              <a:rPr lang="en-US" sz="2000" dirty="0"/>
              <a:t>Jeanne Anne Love, Patient Management Director, Intermacs Data Warehouse</a:t>
            </a:r>
          </a:p>
          <a:p>
            <a:endParaRPr lang="en-US" sz="2000" dirty="0"/>
          </a:p>
          <a:p>
            <a:r>
              <a:rPr lang="en-US" sz="2000" dirty="0"/>
              <a:t>John Pennington, MSHI, Senior Data Manager, Intermacs Data Warehouse</a:t>
            </a:r>
          </a:p>
          <a:p>
            <a:endParaRPr lang="en-US" sz="2000" dirty="0"/>
          </a:p>
          <a:p>
            <a:r>
              <a:rPr lang="en-US" sz="2000" dirty="0"/>
              <a:t>Chase Lenderman, Application Developer, Intermacs Data Warehouse</a:t>
            </a:r>
          </a:p>
        </p:txBody>
      </p:sp>
    </p:spTree>
    <p:extLst>
      <p:ext uri="{BB962C8B-B14F-4D97-AF65-F5344CB8AC3E}">
        <p14:creationId xmlns:p14="http://schemas.microsoft.com/office/powerpoint/2010/main" val="276025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5E0A03-B6BF-40FE-81AE-3F53FF0C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cs typeface="Calibri Light"/>
              </a:rPr>
              <a:t>User Group Webinar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86B6-223B-4A6C-A8BC-96424BC48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STS Updates</a:t>
            </a:r>
          </a:p>
          <a:p>
            <a:r>
              <a:rPr lang="en-US" sz="2200" dirty="0">
                <a:ea typeface="+mn-lt"/>
                <a:cs typeface="+mn-lt"/>
              </a:rPr>
              <a:t>RVAD/ECMO changes</a:t>
            </a:r>
          </a:p>
          <a:p>
            <a:r>
              <a:rPr lang="en-US" sz="2200" dirty="0">
                <a:ea typeface="+mn-lt"/>
                <a:cs typeface="+mn-lt"/>
              </a:rPr>
              <a:t> Q&amp;A</a:t>
            </a:r>
          </a:p>
          <a:p>
            <a:endParaRPr lang="en-US" sz="2200" dirty="0">
              <a:ea typeface="+mn-lt"/>
              <a:cs typeface="+mn-lt"/>
            </a:endParaRPr>
          </a:p>
          <a:p>
            <a:endParaRPr lang="en-US" sz="2200" dirty="0">
              <a:cs typeface="Calibri" panose="020F0502020204030204"/>
            </a:endParaRPr>
          </a:p>
        </p:txBody>
      </p:sp>
      <p:pic>
        <p:nvPicPr>
          <p:cNvPr id="3074" name="Picture 2" descr="Agenda for December 2020 Parish Council meeting | Sturton Le Steeple Parish  Council">
            <a:extLst>
              <a:ext uri="{FF2B5EF4-FFF2-40B4-BE49-F238E27FC236}">
                <a16:creationId xmlns:a16="http://schemas.microsoft.com/office/drawing/2014/main" id="{1E4E2043-0DC5-617F-86C8-972E4FC3D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7661" y="1294929"/>
            <a:ext cx="5791917" cy="48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6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D0C26-3DBB-14FF-D60F-CCB3DBFE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What’s New? 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7800E-5BF8-58F7-9937-D5093B107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AQO was fantastic</a:t>
            </a:r>
          </a:p>
          <a:p>
            <a:r>
              <a:rPr lang="en-US" sz="2200"/>
              <a:t>Inactivated users (120 days)</a:t>
            </a:r>
          </a:p>
          <a:p>
            <a:r>
              <a:rPr lang="en-US" sz="2200"/>
              <a:t>Reminder to enter all data by October 31st 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  <p:pic>
        <p:nvPicPr>
          <p:cNvPr id="1026" name="Picture 2" descr="Kelly Mill Med Pro Middle - Richland Two - Updates">
            <a:extLst>
              <a:ext uri="{FF2B5EF4-FFF2-40B4-BE49-F238E27FC236}">
                <a16:creationId xmlns:a16="http://schemas.microsoft.com/office/drawing/2014/main" id="{50D50F00-56BB-B182-043F-6FA3EDBF6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1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7A32A-783E-1181-7FE5-83C6A3D3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AQO 2023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54A05-DB5B-55EE-A5D3-89C4C02C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31134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All the lectures and live discussions that took place during AQO were recorded and are now available for viewing on the platform.</a:t>
            </a:r>
          </a:p>
          <a:p>
            <a:pPr lvl="2"/>
            <a:r>
              <a:rPr lang="en-US" sz="2200" dirty="0"/>
              <a:t>Click on “Program" in the left-hand navigation and select “Browse by Track” to view the specific videos associated with your registration.</a:t>
            </a:r>
          </a:p>
          <a:p>
            <a:pPr lvl="2"/>
            <a:r>
              <a:rPr lang="en-US" sz="2200" dirty="0"/>
              <a:t>After selecting the talk, choose “Join Session”.</a:t>
            </a:r>
          </a:p>
          <a:p>
            <a:pPr lvl="2"/>
            <a:r>
              <a:rPr lang="en-US" sz="2200" dirty="0"/>
              <a:t>Don't forget to evaluate sessions and claim your continuing education credits. The deadline for claiming credit is </a:t>
            </a:r>
            <a:r>
              <a:rPr lang="en-US" sz="2200" b="1" dirty="0"/>
              <a:t>Friday, December 29, 2023</a:t>
            </a:r>
            <a:r>
              <a:rPr lang="en-US" sz="2200" dirty="0"/>
              <a:t>.</a:t>
            </a:r>
          </a:p>
          <a:p>
            <a:pPr lvl="2"/>
            <a:r>
              <a:rPr lang="en-US" sz="2200" dirty="0"/>
              <a:t>AQO Hot Topics Webinar coming in early December.</a:t>
            </a:r>
          </a:p>
        </p:txBody>
      </p:sp>
    </p:spTree>
    <p:extLst>
      <p:ext uri="{BB962C8B-B14F-4D97-AF65-F5344CB8AC3E}">
        <p14:creationId xmlns:p14="http://schemas.microsoft.com/office/powerpoint/2010/main" val="15101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AECD6-E7C8-1C9D-C749-BFD54515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           COVID-19 Update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7044C-715C-1AE5-F1A2-D44CED046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5" r="14389" b="3"/>
          <a:stretch/>
        </p:blipFill>
        <p:spPr>
          <a:xfrm>
            <a:off x="572493" y="2002056"/>
            <a:ext cx="3233964" cy="3430937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0C77F-9992-2FB6-0FD9-CA1D5B8E0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068" y="2504661"/>
            <a:ext cx="6713552" cy="4114800"/>
          </a:xfrm>
        </p:spPr>
        <p:txBody>
          <a:bodyPr anchor="t">
            <a:normAutofit/>
          </a:bodyPr>
          <a:lstStyle/>
          <a:p>
            <a:r>
              <a:rPr lang="en-US" sz="2200" dirty="0"/>
              <a:t>Tele visits encouraged</a:t>
            </a:r>
          </a:p>
          <a:p>
            <a:r>
              <a:rPr lang="en-US" sz="2200" dirty="0"/>
              <a:t>QoL surveys may be done over the phone or by mail</a:t>
            </a:r>
          </a:p>
          <a:p>
            <a:r>
              <a:rPr lang="en-US" sz="2200" dirty="0"/>
              <a:t>If follow-up visits are done outside of the visit window, please enter the last date of the follow-up date visit into the database</a:t>
            </a:r>
          </a:p>
          <a:p>
            <a:r>
              <a:rPr lang="en-US" sz="2200" dirty="0"/>
              <a:t>Sites have 30 days after the follow-up window due date to enter the date for the C-19 exception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7100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AD31-9D08-431D-B84C-CA8063E6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>
                <a:cs typeface="Calibri Light"/>
              </a:rPr>
              <a:t>Contact Information</a:t>
            </a:r>
            <a:endParaRPr lang="en-US" sz="540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6B2A8-1C28-4C2D-8518-08DC97FF4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cs typeface="Calibri"/>
              </a:rPr>
              <a:t>Kathryn Hollifield, BSN, RN  STS National Database Manager, </a:t>
            </a:r>
            <a:r>
              <a:rPr lang="en-US" sz="2200" dirty="0" err="1">
                <a:cs typeface="Calibri"/>
              </a:rPr>
              <a:t>Intermacs</a:t>
            </a:r>
            <a:r>
              <a:rPr lang="en-US" sz="2200" dirty="0">
                <a:cs typeface="Calibri"/>
              </a:rPr>
              <a:t> and </a:t>
            </a:r>
            <a:r>
              <a:rPr lang="en-US" sz="2200" dirty="0" err="1">
                <a:cs typeface="Calibri"/>
              </a:rPr>
              <a:t>Pedimacs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>
                <a:cs typeface="Calibri"/>
                <a:hlinkClick r:id="rId3"/>
              </a:rPr>
              <a:t>khollifield@sts.org</a:t>
            </a:r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Patricia Potter, BSN, RN,  </a:t>
            </a:r>
            <a:r>
              <a:rPr lang="en-US" sz="2200" dirty="0" err="1">
                <a:cs typeface="Calibri"/>
              </a:rPr>
              <a:t>Intermacs</a:t>
            </a:r>
            <a:r>
              <a:rPr lang="en-US" sz="2200" dirty="0">
                <a:cs typeface="Calibri"/>
              </a:rPr>
              <a:t> Data warehouse Manager of Clinical Affairs </a:t>
            </a:r>
            <a:r>
              <a:rPr lang="en-US" sz="2200" dirty="0">
                <a:cs typeface="Calibri"/>
                <a:hlinkClick r:id="rId4"/>
              </a:rPr>
              <a:t>patricia.potter@kirso.net</a:t>
            </a:r>
            <a:r>
              <a:rPr lang="en-US" sz="2200" dirty="0">
                <a:cs typeface="Calibri"/>
              </a:rPr>
              <a:t> </a:t>
            </a:r>
          </a:p>
          <a:p>
            <a:r>
              <a:rPr lang="en-US" sz="2200" dirty="0">
                <a:cs typeface="Calibri"/>
              </a:rPr>
              <a:t>Database Operational Questions </a:t>
            </a:r>
            <a:r>
              <a:rPr lang="en-US" sz="2200" dirty="0">
                <a:cs typeface="Calibri"/>
                <a:hlinkClick r:id="rId5"/>
              </a:rPr>
              <a:t>intermacsfaq@sts.org</a:t>
            </a:r>
          </a:p>
          <a:p>
            <a:pPr lvl="1"/>
            <a:endParaRPr lang="en-US" sz="22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F0467-1970-43E4-9C38-D214D5330C1E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62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BD458-148A-8378-6868-8A62E3E0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Important Dates for </a:t>
            </a:r>
            <a:r>
              <a:rPr lang="en-US" sz="4200" dirty="0" err="1"/>
              <a:t>Intermacs</a:t>
            </a:r>
            <a:r>
              <a:rPr lang="en-US" sz="4200" dirty="0"/>
              <a:t> &amp; </a:t>
            </a:r>
            <a:r>
              <a:rPr lang="en-US" sz="4200" dirty="0" err="1"/>
              <a:t>Pedimacs</a:t>
            </a:r>
            <a:endParaRPr lang="en-US" sz="42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F626376-63C7-0B1B-82CC-B2FD7F469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October 31</a:t>
            </a:r>
            <a:r>
              <a:rPr lang="en-US" sz="2200" baseline="30000" dirty="0"/>
              <a:t>st</a:t>
            </a:r>
            <a:r>
              <a:rPr lang="en-US" sz="2200" dirty="0"/>
              <a:t> -  Please enter all Q3 data</a:t>
            </a:r>
          </a:p>
          <a:p>
            <a:r>
              <a:rPr lang="en-US" sz="2200" dirty="0"/>
              <a:t>November 29</a:t>
            </a:r>
            <a:r>
              <a:rPr lang="en-US" sz="2200" baseline="30000" dirty="0"/>
              <a:t>th</a:t>
            </a:r>
            <a:r>
              <a:rPr lang="en-US" sz="2200" dirty="0"/>
              <a:t> -  </a:t>
            </a:r>
            <a:r>
              <a:rPr lang="en-US" sz="2200" dirty="0" err="1"/>
              <a:t>Intermacs</a:t>
            </a:r>
            <a:r>
              <a:rPr lang="en-US" sz="2200" dirty="0"/>
              <a:t> &amp; </a:t>
            </a:r>
            <a:r>
              <a:rPr lang="en-US" sz="2200" dirty="0" err="1"/>
              <a:t>Pedimacs</a:t>
            </a:r>
            <a:r>
              <a:rPr lang="en-US" sz="2200" dirty="0"/>
              <a:t> User Group Webinar</a:t>
            </a:r>
          </a:p>
          <a:p>
            <a:r>
              <a:rPr lang="en-US" sz="2200" dirty="0"/>
              <a:t>Early December- Post AQO Hot Topics Webinar </a:t>
            </a:r>
          </a:p>
          <a:p>
            <a:r>
              <a:rPr lang="en-US" sz="2200" dirty="0"/>
              <a:t>December 29</a:t>
            </a:r>
            <a:r>
              <a:rPr lang="en-US" sz="2200" baseline="30000" dirty="0"/>
              <a:t>th</a:t>
            </a:r>
            <a:r>
              <a:rPr lang="en-US" sz="2200" dirty="0"/>
              <a:t>- Last day to claim CE credits for AQO 2023</a:t>
            </a:r>
          </a:p>
          <a:p>
            <a:r>
              <a:rPr lang="en-US" sz="2200" dirty="0"/>
              <a:t>December 31</a:t>
            </a:r>
            <a:r>
              <a:rPr lang="en-US" sz="2200" baseline="30000" dirty="0"/>
              <a:t>st</a:t>
            </a:r>
            <a:r>
              <a:rPr lang="en-US" sz="2200" dirty="0"/>
              <a:t>- Report distribution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6" name="Picture 15" descr="Calendar on table">
            <a:extLst>
              <a:ext uri="{FF2B5EF4-FFF2-40B4-BE49-F238E27FC236}">
                <a16:creationId xmlns:a16="http://schemas.microsoft.com/office/drawing/2014/main" id="{FE6E57A2-D8F4-B4B8-C5D3-A0EFB2C3A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787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PreImplant</a:t>
            </a:r>
            <a:r>
              <a:rPr lang="en-US" sz="4800" dirty="0"/>
              <a:t>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915886"/>
            <a:ext cx="612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AA8D5-95F6-CB68-9388-E89968D68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36" y="1915886"/>
            <a:ext cx="10549086" cy="11462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88166C-1071-E017-06FB-EAD52137E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739" y="3287375"/>
            <a:ext cx="9031691" cy="12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91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BEA9699456584D892E6E0C798E2166" ma:contentTypeVersion="17" ma:contentTypeDescription="Create a new document." ma:contentTypeScope="" ma:versionID="986843e68f92bb32679476c075902ec9">
  <xsd:schema xmlns:xsd="http://www.w3.org/2001/XMLSchema" xmlns:xs="http://www.w3.org/2001/XMLSchema" xmlns:p="http://schemas.microsoft.com/office/2006/metadata/properties" xmlns:ns2="5c26fbe8-a994-4c9c-9bcf-ed0d06e77fb6" xmlns:ns3="129675e9-22d5-4ba5-9906-8cf715819694" targetNamespace="http://schemas.microsoft.com/office/2006/metadata/properties" ma:root="true" ma:fieldsID="403d07c28e505a12e9b3a7b1d164cfbf" ns2:_="" ns3:_="">
    <xsd:import namespace="5c26fbe8-a994-4c9c-9bcf-ed0d06e77fb6"/>
    <xsd:import namespace="129675e9-22d5-4ba5-9906-8cf7158196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6fbe8-a994-4c9c-9bcf-ed0d06e77f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675e9-22d5-4ba5-9906-8cf715819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6c5a4a-6872-4b5e-baab-d5fe5de0364d}" ma:internalName="TaxCatchAll" ma:showField="CatchAllData" ma:web="129675e9-22d5-4ba5-9906-8cf7158196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FF2805-35AC-48BD-BC75-5E2A8AF65ED7}"/>
</file>

<file path=customXml/itemProps2.xml><?xml version="1.0" encoding="utf-8"?>
<ds:datastoreItem xmlns:ds="http://schemas.openxmlformats.org/officeDocument/2006/customXml" ds:itemID="{D63A1D17-6469-4A72-B3EA-E4C304AE5B34}"/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445</Words>
  <Application>Microsoft Office PowerPoint</Application>
  <PresentationFormat>Widescreen</PresentationFormat>
  <Paragraphs>67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Aaux Next Comp Light</vt:lpstr>
      <vt:lpstr>Arial</vt:lpstr>
      <vt:lpstr>Calibri</vt:lpstr>
      <vt:lpstr>Calibri Light</vt:lpstr>
      <vt:lpstr>Custom Design</vt:lpstr>
      <vt:lpstr>1_Custom Design</vt:lpstr>
      <vt:lpstr>Office Theme</vt:lpstr>
      <vt:lpstr>Society of Thoracic Surgeons  Intermacs &amp; Pedimacs User Group Webinar   </vt:lpstr>
      <vt:lpstr>The Intermacs Data Warehouse Team</vt:lpstr>
      <vt:lpstr>User Group Webinar</vt:lpstr>
      <vt:lpstr>What’s New? </vt:lpstr>
      <vt:lpstr>AQO 2023 </vt:lpstr>
      <vt:lpstr>           COVID-19 Update </vt:lpstr>
      <vt:lpstr>Contact Information</vt:lpstr>
      <vt:lpstr>Important Dates for Intermacs &amp; Pedimacs</vt:lpstr>
      <vt:lpstr>PreImplant form</vt:lpstr>
      <vt:lpstr>Explant form</vt:lpstr>
      <vt:lpstr>Death form  </vt:lpstr>
      <vt:lpstr>Implant Discharge form </vt:lpstr>
      <vt:lpstr>Open Discussion</vt:lpstr>
      <vt:lpstr>Upcoming Intermacs Webinars</vt:lpstr>
      <vt:lpstr>  THANK YOU FOR JOINING!</vt:lpstr>
    </vt:vector>
  </TitlesOfParts>
  <Company>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Chalko, Kasia</dc:creator>
  <cp:lastModifiedBy>Patricia</cp:lastModifiedBy>
  <cp:revision>86</cp:revision>
  <dcterms:created xsi:type="dcterms:W3CDTF">2020-09-18T19:24:23Z</dcterms:created>
  <dcterms:modified xsi:type="dcterms:W3CDTF">2023-10-25T18:33:15Z</dcterms:modified>
</cp:coreProperties>
</file>