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5.xml" ContentType="application/vnd.openxmlformats-officedocument.presentationml.tags+xml"/>
  <Override PartName="/ppt/tags/tag1.xml" ContentType="application/vnd.openxmlformats-officedocument.presentationml.tags+xml"/>
  <Override PartName="/ppt/tags/tag4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40" r:id="rId2"/>
    <p:sldId id="306" r:id="rId3"/>
    <p:sldId id="275" r:id="rId4"/>
    <p:sldId id="345" r:id="rId5"/>
    <p:sldId id="346" r:id="rId6"/>
    <p:sldId id="347" r:id="rId7"/>
    <p:sldId id="348" r:id="rId8"/>
    <p:sldId id="353" r:id="rId9"/>
    <p:sldId id="349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">
          <p15:clr>
            <a:srgbClr val="A4A3A4"/>
          </p15:clr>
        </p15:guide>
        <p15:guide id="2" orient="horz" pos="338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3992">
          <p15:clr>
            <a:srgbClr val="A4A3A4"/>
          </p15:clr>
        </p15:guide>
        <p15:guide id="5" orient="horz" pos="4105">
          <p15:clr>
            <a:srgbClr val="A4A3A4"/>
          </p15:clr>
        </p15:guide>
        <p15:guide id="6" orient="horz" pos="1006">
          <p15:clr>
            <a:srgbClr val="A4A3A4"/>
          </p15:clr>
        </p15:guide>
        <p15:guide id="7" orient="horz" pos="1250">
          <p15:clr>
            <a:srgbClr val="A4A3A4"/>
          </p15:clr>
        </p15:guide>
        <p15:guide id="8" pos="3144">
          <p15:clr>
            <a:srgbClr val="A4A3A4"/>
          </p15:clr>
        </p15:guide>
        <p15:guide id="9" pos="341">
          <p15:clr>
            <a:srgbClr val="A4A3A4"/>
          </p15:clr>
        </p15:guide>
        <p15:guide id="10" pos="1746">
          <p15:clr>
            <a:srgbClr val="A4A3A4"/>
          </p15:clr>
        </p15:guide>
        <p15:guide id="11" pos="3620">
          <p15:clr>
            <a:srgbClr val="A4A3A4"/>
          </p15:clr>
        </p15:guide>
        <p15:guide id="12" pos="3839">
          <p15:clr>
            <a:srgbClr val="A4A3A4"/>
          </p15:clr>
        </p15:guide>
        <p15:guide id="13" pos="5950">
          <p15:clr>
            <a:srgbClr val="A4A3A4"/>
          </p15:clr>
        </p15:guide>
        <p15:guide id="14" pos="7349">
          <p15:clr>
            <a:srgbClr val="A4A3A4"/>
          </p15:clr>
        </p15:guide>
        <p15:guide id="15" pos="4057">
          <p15:clr>
            <a:srgbClr val="A4A3A4"/>
          </p15:clr>
        </p15:guide>
        <p15:guide id="16" pos="4551">
          <p15:clr>
            <a:srgbClr val="A4A3A4"/>
          </p15:clr>
        </p15:guide>
        <p15:guide id="17" pos="6917">
          <p15:clr>
            <a:srgbClr val="A4A3A4"/>
          </p15:clr>
        </p15:guide>
        <p15:guide id="18" pos="61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etano Paone" initials="GP" lastIdx="4" clrIdx="0">
    <p:extLst>
      <p:ext uri="{19B8F6BF-5375-455C-9EA6-DF929625EA0E}">
        <p15:presenceInfo xmlns:p15="http://schemas.microsoft.com/office/powerpoint/2012/main" userId="S-1-5-21-1010041579-812787744-1982612992-311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D9D9D"/>
    <a:srgbClr val="FFFFFF"/>
    <a:srgbClr val="D9D9D9"/>
    <a:srgbClr val="92D050"/>
    <a:srgbClr val="8246AF"/>
    <a:srgbClr val="D2D2D2"/>
    <a:srgbClr val="9CDBD9"/>
    <a:srgbClr val="A8A8A8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32" y="180"/>
      </p:cViewPr>
      <p:guideLst>
        <p:guide orient="horz" pos="219"/>
        <p:guide orient="horz" pos="338"/>
        <p:guide orient="horz" pos="2160"/>
        <p:guide orient="horz" pos="3992"/>
        <p:guide orient="horz" pos="4105"/>
        <p:guide orient="horz" pos="1006"/>
        <p:guide orient="horz" pos="1250"/>
        <p:guide pos="3144"/>
        <p:guide pos="341"/>
        <p:guide pos="1746"/>
        <p:guide pos="3620"/>
        <p:guide pos="3839"/>
        <p:guide pos="5950"/>
        <p:guide pos="7349"/>
        <p:guide pos="4057"/>
        <p:guide pos="4551"/>
        <p:guide pos="6917"/>
        <p:guide pos="6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B44E6-187A-4493-A8C8-BF7B10B3F86D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076D2-C4D6-4F47-BE0A-B8682F3AE1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7" y="2854325"/>
            <a:ext cx="9996735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138" y="4257675"/>
            <a:ext cx="9998921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973138" y="672465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88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536575"/>
            <a:ext cx="4773612" cy="5873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8" y="1984375"/>
            <a:ext cx="4773612" cy="39867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2"/>
          </p:nvPr>
        </p:nvSpPr>
        <p:spPr>
          <a:xfrm>
            <a:off x="6094413" y="0"/>
            <a:ext cx="6094411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0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0488" y="536575"/>
            <a:ext cx="5226050" cy="5873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488" y="1984375"/>
            <a:ext cx="5226050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44048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0" y="0"/>
            <a:ext cx="6094413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704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/60 Tex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4991100" y="0"/>
            <a:ext cx="719772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984374"/>
            <a:ext cx="3665538" cy="391312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536575"/>
            <a:ext cx="3665538" cy="1060450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2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/60 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43525" y="536575"/>
            <a:ext cx="6323012" cy="5873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525" y="1984375"/>
            <a:ext cx="6323012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343525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9911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0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/40 Tex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7224713" y="0"/>
            <a:ext cx="49641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984374"/>
            <a:ext cx="5894388" cy="391312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536575"/>
            <a:ext cx="5894388" cy="587375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86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/40 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87705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4712" y="536575"/>
            <a:ext cx="4441825" cy="5873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712" y="1984375"/>
            <a:ext cx="4441825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7224713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9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3086100"/>
            <a:ext cx="9998921" cy="685800"/>
          </a:xfrm>
        </p:spPr>
        <p:txBody>
          <a:bodyPr anchor="t" anchorCtr="0"/>
          <a:lstStyle>
            <a:lvl1pPr algn="l"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1624964" y="3362325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8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71776" y="2696210"/>
            <a:ext cx="8191499" cy="1397000"/>
          </a:xfrm>
        </p:spPr>
        <p:txBody>
          <a:bodyPr tIns="0" anchor="t" anchorCtr="0"/>
          <a:lstStyle>
            <a:lvl1pPr algn="l"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B8ED5C6-5B4C-9D47-8AA4-7E0BBD72AA9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73138" y="2505671"/>
            <a:ext cx="1578279" cy="2077492"/>
          </a:xfrm>
        </p:spPr>
        <p:txBody>
          <a:bodyPr bIns="0">
            <a:spAutoFit/>
          </a:bodyPr>
          <a:lstStyle>
            <a:lvl1pPr marL="0" indent="0">
              <a:buNone/>
              <a:defRPr sz="15000" b="0" i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1624964" y="3362325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5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number_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4413" y="0"/>
            <a:ext cx="60944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4930775"/>
            <a:ext cx="4773612" cy="1397000"/>
          </a:xfrm>
        </p:spPr>
        <p:txBody>
          <a:bodyPr anchor="t" anchorCtr="0"/>
          <a:lstStyle>
            <a:lvl1pPr algn="l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B8ED5C6-5B4C-9D47-8AA4-7E0BBD72AA9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73138" y="536575"/>
            <a:ext cx="1578279" cy="2077492"/>
          </a:xfrm>
        </p:spPr>
        <p:txBody>
          <a:bodyPr bIns="0">
            <a:spAutoFit/>
          </a:bodyPr>
          <a:lstStyle>
            <a:lvl1pPr marL="0" indent="0">
              <a:buNone/>
              <a:defRPr sz="15000" b="0" i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0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number_40/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991100" y="0"/>
            <a:ext cx="719772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4930775"/>
            <a:ext cx="3656012" cy="1397000"/>
          </a:xfrm>
        </p:spPr>
        <p:txBody>
          <a:bodyPr anchor="t" anchorCtr="0"/>
          <a:lstStyle>
            <a:lvl1pPr algn="l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B8ED5C6-5B4C-9D47-8AA4-7E0BBD72AA9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73138" y="536575"/>
            <a:ext cx="1578279" cy="2077492"/>
          </a:xfrm>
        </p:spPr>
        <p:txBody>
          <a:bodyPr bIns="0">
            <a:spAutoFit/>
          </a:bodyPr>
          <a:lstStyle>
            <a:lvl1pPr marL="0" indent="0">
              <a:buNone/>
              <a:defRPr sz="15000" b="0" i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4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with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7" y="2854325"/>
            <a:ext cx="9996735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009" y="4257675"/>
            <a:ext cx="9999050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8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0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low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536575"/>
            <a:ext cx="4773612" cy="1447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3" y="536576"/>
            <a:ext cx="5572125" cy="1447800"/>
          </a:xfrm>
        </p:spPr>
        <p:txBody>
          <a:bodyPr/>
          <a:lstStyle>
            <a:lvl1pPr marL="0" indent="0">
              <a:lnSpc>
                <a:spcPct val="125000"/>
              </a:lnSpc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2286000"/>
            <a:ext cx="12188825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47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lower image_blu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86000"/>
            <a:ext cx="12188825" cy="45720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88825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536575"/>
            <a:ext cx="4773612" cy="5873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3" y="536576"/>
            <a:ext cx="5572125" cy="1447800"/>
          </a:xfrm>
        </p:spPr>
        <p:txBody>
          <a:bodyPr/>
          <a:lstStyle>
            <a:lvl1pPr marL="0" indent="0">
              <a:lnSpc>
                <a:spcPct val="125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973138" y="2838450"/>
            <a:ext cx="10693400" cy="34988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06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icon layout_blu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973138" y="1984375"/>
            <a:ext cx="9999662" cy="790575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3138" y="4689970"/>
            <a:ext cx="2286000" cy="1444752"/>
          </a:xfrm>
        </p:spPr>
        <p:txBody>
          <a:bodyPr tIns="91440" bIns="45720"/>
          <a:lstStyle>
            <a:lvl1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973138" y="4407495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2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47005" y="4407495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6120872" y="4407495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4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8694738" y="4407495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3547005" y="4689970"/>
            <a:ext cx="2286000" cy="1444752"/>
          </a:xfrm>
        </p:spPr>
        <p:txBody>
          <a:bodyPr tIns="91440" bIns="45720"/>
          <a:lstStyle>
            <a:lvl1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6120872" y="4689970"/>
            <a:ext cx="2286000" cy="1444752"/>
          </a:xfrm>
        </p:spPr>
        <p:txBody>
          <a:bodyPr tIns="91440" bIns="45720"/>
          <a:lstStyle>
            <a:lvl1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8694738" y="4689970"/>
            <a:ext cx="2286000" cy="1444752"/>
          </a:xfrm>
        </p:spPr>
        <p:txBody>
          <a:bodyPr tIns="91440" bIns="45720"/>
          <a:lstStyle>
            <a:lvl1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4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_gray border-3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0990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089777" y="0"/>
            <a:ext cx="60990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33718" y="536575"/>
            <a:ext cx="11125200" cy="580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1077914"/>
            <a:ext cx="10007600" cy="519111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8" y="2136775"/>
            <a:ext cx="4660900" cy="3676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724458" y="2413495"/>
            <a:ext cx="3246120" cy="748805"/>
          </a:xfrm>
        </p:spPr>
        <p:txBody>
          <a:bodyPr tIns="91440" bIns="45720"/>
          <a:lstStyle>
            <a:lvl1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7724458" y="2132013"/>
            <a:ext cx="3243814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7724458" y="3729533"/>
            <a:ext cx="3246120" cy="748805"/>
          </a:xfrm>
        </p:spPr>
        <p:txBody>
          <a:bodyPr tIns="91440" bIns="45720"/>
          <a:lstStyle>
            <a:lvl1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7724458" y="3452019"/>
            <a:ext cx="324612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7724458" y="5051920"/>
            <a:ext cx="3246120" cy="748805"/>
          </a:xfrm>
        </p:spPr>
        <p:txBody>
          <a:bodyPr tIns="91440" bIns="45720"/>
          <a:lstStyle>
            <a:lvl1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1"/>
          </p:nvPr>
        </p:nvSpPr>
        <p:spPr>
          <a:xfrm>
            <a:off x="7724458" y="4772025"/>
            <a:ext cx="324612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4618" y="6135688"/>
            <a:ext cx="8735325" cy="365760"/>
          </a:xfrm>
          <a:prstGeom prst="rect">
            <a:avLst/>
          </a:prstGeom>
        </p:spPr>
        <p:txBody>
          <a:bodyPr vert="horz" lIns="0" tIns="45724" rIns="0" bIns="0" rtlCol="0" anchor="t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0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536575"/>
            <a:ext cx="9998921" cy="587375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984374"/>
            <a:ext cx="4769327" cy="391312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488" y="1984374"/>
            <a:ext cx="4773612" cy="391312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0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individual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2954338"/>
            <a:ext cx="4535424" cy="628650"/>
          </a:xfrm>
        </p:spPr>
        <p:txBody>
          <a:bodyPr tIns="91440"/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2"/>
          </p:nvPr>
        </p:nvSpPr>
        <p:spPr>
          <a:xfrm>
            <a:off x="973138" y="2643188"/>
            <a:ext cx="4535424" cy="295275"/>
          </a:xfrm>
        </p:spPr>
        <p:txBody>
          <a:bodyPr anchor="t" anchorCtr="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7"/>
          </p:nvPr>
        </p:nvSpPr>
        <p:spPr>
          <a:xfrm>
            <a:off x="973138" y="1597025"/>
            <a:ext cx="9993312" cy="488949"/>
          </a:xfrm>
        </p:spPr>
        <p:txBody>
          <a:bodyPr tIns="0"/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18"/>
          </p:nvPr>
        </p:nvSpPr>
        <p:spPr>
          <a:xfrm>
            <a:off x="6440489" y="2954338"/>
            <a:ext cx="4535424" cy="628650"/>
          </a:xfrm>
        </p:spPr>
        <p:txBody>
          <a:bodyPr tIns="91440"/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9"/>
          </p:nvPr>
        </p:nvSpPr>
        <p:spPr>
          <a:xfrm>
            <a:off x="6440489" y="2643188"/>
            <a:ext cx="4535424" cy="295275"/>
          </a:xfrm>
        </p:spPr>
        <p:txBody>
          <a:bodyPr anchor="t" anchorCtr="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0"/>
          </p:nvPr>
        </p:nvSpPr>
        <p:spPr>
          <a:xfrm>
            <a:off x="6440489" y="4230688"/>
            <a:ext cx="4535424" cy="628650"/>
          </a:xfrm>
        </p:spPr>
        <p:txBody>
          <a:bodyPr tIns="91440"/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1"/>
          </p:nvPr>
        </p:nvSpPr>
        <p:spPr>
          <a:xfrm>
            <a:off x="6440489" y="3919538"/>
            <a:ext cx="4535424" cy="295275"/>
          </a:xfrm>
        </p:spPr>
        <p:txBody>
          <a:bodyPr anchor="t" anchorCtr="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sz="half" idx="22"/>
          </p:nvPr>
        </p:nvSpPr>
        <p:spPr>
          <a:xfrm>
            <a:off x="6440489" y="5507038"/>
            <a:ext cx="4535424" cy="628650"/>
          </a:xfrm>
        </p:spPr>
        <p:txBody>
          <a:bodyPr tIns="91440"/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23"/>
          </p:nvPr>
        </p:nvSpPr>
        <p:spPr>
          <a:xfrm>
            <a:off x="6440489" y="5195888"/>
            <a:ext cx="4535424" cy="295275"/>
          </a:xfrm>
        </p:spPr>
        <p:txBody>
          <a:bodyPr anchor="t" anchorCtr="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2"/>
          <p:cNvSpPr>
            <a:spLocks noGrp="1"/>
          </p:cNvSpPr>
          <p:nvPr>
            <p:ph sz="half" idx="24"/>
          </p:nvPr>
        </p:nvSpPr>
        <p:spPr>
          <a:xfrm>
            <a:off x="973138" y="4230688"/>
            <a:ext cx="4535424" cy="628650"/>
          </a:xfrm>
        </p:spPr>
        <p:txBody>
          <a:bodyPr tIns="91440"/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idx="25"/>
          </p:nvPr>
        </p:nvSpPr>
        <p:spPr>
          <a:xfrm>
            <a:off x="973138" y="3919538"/>
            <a:ext cx="4535424" cy="295275"/>
          </a:xfrm>
        </p:spPr>
        <p:txBody>
          <a:bodyPr anchor="t" anchorCtr="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sz="half" idx="26"/>
          </p:nvPr>
        </p:nvSpPr>
        <p:spPr>
          <a:xfrm>
            <a:off x="973138" y="5507038"/>
            <a:ext cx="4535424" cy="628650"/>
          </a:xfrm>
        </p:spPr>
        <p:txBody>
          <a:bodyPr tIns="91440"/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27"/>
          </p:nvPr>
        </p:nvSpPr>
        <p:spPr>
          <a:xfrm>
            <a:off x="973138" y="5195888"/>
            <a:ext cx="4535424" cy="295275"/>
          </a:xfrm>
        </p:spPr>
        <p:txBody>
          <a:bodyPr anchor="t" anchorCtr="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6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8731" y="1984375"/>
            <a:ext cx="4773168" cy="295275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8731" y="2276474"/>
            <a:ext cx="4773168" cy="3705225"/>
          </a:xfrm>
        </p:spPr>
        <p:txBody>
          <a:bodyPr tIns="9144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40488" y="1984375"/>
            <a:ext cx="4773168" cy="295275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40488" y="2276474"/>
            <a:ext cx="4773168" cy="3705225"/>
          </a:xfrm>
        </p:spPr>
        <p:txBody>
          <a:bodyPr tIns="9144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0/40 Title and Content_blu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7224713" y="0"/>
            <a:ext cx="4964112" cy="68580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5"/>
            <a:ext cx="5467349" cy="5873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1984375"/>
            <a:ext cx="5467350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7753350" y="1984375"/>
            <a:ext cx="3913188" cy="39867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buClrTx/>
              <a:defRPr>
                <a:solidFill>
                  <a:schemeClr val="tx1"/>
                </a:solidFill>
              </a:defRPr>
            </a:lvl3pPr>
            <a:lvl4pPr>
              <a:buClrTx/>
              <a:defRPr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42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/60 Title and Two Content Comparison_blu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416425" y="0"/>
            <a:ext cx="7772400" cy="68580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2366169"/>
            <a:ext cx="3074987" cy="2125663"/>
          </a:xfrm>
        </p:spPr>
        <p:txBody>
          <a:bodyPr tIns="0" bIns="0" anchor="ctr" anchorCtr="0"/>
          <a:lstStyle>
            <a:lvl1pPr>
              <a:defRPr sz="3200" baseline="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1624964" y="3362325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991100" y="542925"/>
            <a:ext cx="3144837" cy="771525"/>
          </a:xfrm>
        </p:spPr>
        <p:txBody>
          <a:bodyPr bIns="0" anchor="b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597025"/>
            <a:ext cx="3144837" cy="3986784"/>
          </a:xfrm>
        </p:spPr>
        <p:txBody>
          <a:bodyPr tIns="91440"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buClrTx/>
              <a:defRPr sz="1800">
                <a:solidFill>
                  <a:schemeClr val="tx1"/>
                </a:solidFill>
              </a:defRPr>
            </a:lvl2pPr>
            <a:lvl3pPr>
              <a:buClrTx/>
              <a:defRPr sz="1800">
                <a:solidFill>
                  <a:schemeClr val="tx1"/>
                </a:solidFill>
              </a:defRPr>
            </a:lvl3pPr>
            <a:lvl4pPr>
              <a:buClrTx/>
              <a:defRPr sz="1800">
                <a:solidFill>
                  <a:schemeClr val="tx1"/>
                </a:solidFill>
              </a:defRPr>
            </a:lvl4pPr>
            <a:lvl5pPr>
              <a:buClrTx/>
              <a:defRPr sz="18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8524876" y="542925"/>
            <a:ext cx="3144837" cy="771525"/>
          </a:xfrm>
        </p:spPr>
        <p:txBody>
          <a:bodyPr bIns="0" anchor="b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41" indent="0">
              <a:buNone/>
              <a:defRPr sz="2000" b="1"/>
            </a:lvl2pPr>
            <a:lvl3pPr marL="914484" indent="0">
              <a:buNone/>
              <a:defRPr sz="1900" b="1"/>
            </a:lvl3pPr>
            <a:lvl4pPr marL="1371725" indent="0">
              <a:buNone/>
              <a:defRPr sz="1600" b="1"/>
            </a:lvl4pPr>
            <a:lvl5pPr marL="1828968" indent="0">
              <a:buNone/>
              <a:defRPr sz="1600" b="1"/>
            </a:lvl5pPr>
            <a:lvl6pPr marL="2286209" indent="0">
              <a:buNone/>
              <a:defRPr sz="1600" b="1"/>
            </a:lvl6pPr>
            <a:lvl7pPr marL="2743452" indent="0">
              <a:buNone/>
              <a:defRPr sz="1600" b="1"/>
            </a:lvl7pPr>
            <a:lvl8pPr marL="3200693" indent="0">
              <a:buNone/>
              <a:defRPr sz="1600" b="1"/>
            </a:lvl8pPr>
            <a:lvl9pPr marL="365793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8524876" y="1597025"/>
            <a:ext cx="3144837" cy="3986784"/>
          </a:xfrm>
        </p:spPr>
        <p:txBody>
          <a:bodyPr vert="horz" lIns="0" tIns="91440" rIns="0" bIns="45724" rtlCol="0">
            <a:noAutofit/>
          </a:bodyPr>
          <a:lstStyle>
            <a:lvl1pPr>
              <a:defRPr lang="en-US" dirty="0" smtClean="0">
                <a:solidFill>
                  <a:schemeClr val="tx1"/>
                </a:solidFill>
              </a:defRPr>
            </a:lvl1pPr>
            <a:lvl2pPr>
              <a:buClrTx/>
              <a:defRPr lang="en-US" dirty="0" smtClean="0">
                <a:solidFill>
                  <a:schemeClr val="tx1"/>
                </a:solidFill>
              </a:defRPr>
            </a:lvl2pPr>
            <a:lvl3pPr>
              <a:buClrTx/>
              <a:defRPr lang="en-US" dirty="0" smtClean="0">
                <a:solidFill>
                  <a:schemeClr val="tx1"/>
                </a:solidFill>
              </a:defRPr>
            </a:lvl3pPr>
            <a:lvl4pPr>
              <a:buClrTx/>
              <a:defRPr lang="en-US" dirty="0" smtClean="0">
                <a:solidFill>
                  <a:schemeClr val="tx1"/>
                </a:solidFill>
              </a:defRPr>
            </a:lvl4pPr>
            <a:lvl5pPr>
              <a:buClrTx/>
              <a:defRPr lang="en-US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Freeform 15"/>
          <p:cNvSpPr/>
          <p:nvPr userDrawn="1"/>
        </p:nvSpPr>
        <p:spPr>
          <a:xfrm>
            <a:off x="4981575" y="1455737"/>
            <a:ext cx="6667500" cy="0"/>
          </a:xfrm>
          <a:custGeom>
            <a:avLst/>
            <a:gdLst>
              <a:gd name="connsiteX0" fmla="*/ 0 w 6667500"/>
              <a:gd name="connsiteY0" fmla="*/ 0 h 0"/>
              <a:gd name="connsiteX1" fmla="*/ 6667500 w 6667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67500">
                <a:moveTo>
                  <a:pt x="0" y="0"/>
                </a:moveTo>
                <a:lnTo>
                  <a:pt x="6667500" y="0"/>
                </a:ln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3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4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60/40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6" y="2854325"/>
            <a:ext cx="5879592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008" y="4257675"/>
            <a:ext cx="5879592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8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7224713" y="0"/>
            <a:ext cx="4964112" cy="6858000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973138" y="672465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7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5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5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ayo 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71774" y="2733676"/>
            <a:ext cx="4452939" cy="1371600"/>
          </a:xfrm>
        </p:spPr>
        <p:txBody>
          <a:bodyPr anchor="ctr" anchorCtr="0"/>
          <a:lstStyle>
            <a:lvl1pPr algn="l"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1624964" y="3362325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36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0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924052" y="536576"/>
            <a:ext cx="2742486" cy="54356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3138" y="536576"/>
            <a:ext cx="7592510" cy="5435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4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8" y="1590674"/>
            <a:ext cx="9998921" cy="43891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5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and V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3138" y="4892548"/>
            <a:ext cx="2286000" cy="1444752"/>
          </a:xfrm>
        </p:spPr>
        <p:txBody>
          <a:bodyPr tIns="91440" bIns="45720"/>
          <a:lstStyle>
            <a:lvl1pPr marL="171450" indent="-171450">
              <a:spcBef>
                <a:spcPts val="900"/>
              </a:spcBef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973138" y="4610073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47005" y="4610073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6120872" y="4610073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 </a:t>
            </a: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8694738" y="4610073"/>
            <a:ext cx="2286000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3547005" y="4892548"/>
            <a:ext cx="2286000" cy="1444752"/>
          </a:xfrm>
        </p:spPr>
        <p:txBody>
          <a:bodyPr tIns="91440" bIns="45720"/>
          <a:lstStyle>
            <a:lvl1pPr marL="171450" indent="-171450">
              <a:spcBef>
                <a:spcPts val="900"/>
              </a:spcBef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6120872" y="4892548"/>
            <a:ext cx="2286000" cy="1444752"/>
          </a:xfrm>
        </p:spPr>
        <p:txBody>
          <a:bodyPr tIns="91440" bIns="45720"/>
          <a:lstStyle>
            <a:lvl1pPr marL="171450" indent="-171450">
              <a:spcBef>
                <a:spcPts val="900"/>
              </a:spcBef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8694738" y="4892548"/>
            <a:ext cx="2286000" cy="1444752"/>
          </a:xfrm>
        </p:spPr>
        <p:txBody>
          <a:bodyPr tIns="91440" bIns="45720"/>
          <a:lstStyle>
            <a:lvl1pPr marL="171450" indent="-171450">
              <a:spcBef>
                <a:spcPts val="900"/>
              </a:spcBef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24"/>
          </p:nvPr>
        </p:nvSpPr>
        <p:spPr>
          <a:xfrm>
            <a:off x="973138" y="1866900"/>
            <a:ext cx="9998921" cy="552450"/>
          </a:xfrm>
        </p:spPr>
        <p:txBody>
          <a:bodyPr tIns="91440"/>
          <a:lstStyle>
            <a:lvl1pPr marL="0" indent="0">
              <a:spcBef>
                <a:spcPts val="0"/>
              </a:spcBef>
              <a:buNone/>
              <a:defRPr sz="1600"/>
            </a:lvl1pPr>
            <a:lvl4pPr marL="1371600" indent="0"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5"/>
          </p:nvPr>
        </p:nvSpPr>
        <p:spPr>
          <a:xfrm>
            <a:off x="973244" y="1597025"/>
            <a:ext cx="10001397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26"/>
          </p:nvPr>
        </p:nvSpPr>
        <p:spPr>
          <a:xfrm>
            <a:off x="973138" y="3162300"/>
            <a:ext cx="9998921" cy="923925"/>
          </a:xfrm>
        </p:spPr>
        <p:txBody>
          <a:bodyPr tIns="91440"/>
          <a:lstStyle>
            <a:lvl1pPr marL="171450" indent="-171450">
              <a:spcBef>
                <a:spcPts val="900"/>
              </a:spcBef>
              <a:buFont typeface="Arial" panose="020B0604020202020204" pitchFamily="34" charset="0"/>
              <a:buChar char="•"/>
              <a:defRPr sz="1600"/>
            </a:lvl1pPr>
            <a:lvl4pPr marL="1371600" indent="0"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27"/>
          </p:nvPr>
        </p:nvSpPr>
        <p:spPr>
          <a:xfrm>
            <a:off x="973244" y="2889547"/>
            <a:ext cx="10001397" cy="274320"/>
          </a:xfrm>
        </p:spPr>
        <p:txBody>
          <a:bodyPr bIns="0" anchor="t" anchorCtr="0"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9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 black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416425" y="0"/>
            <a:ext cx="7772400" cy="68580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2366169"/>
            <a:ext cx="3065462" cy="2125663"/>
          </a:xfrm>
        </p:spPr>
        <p:txBody>
          <a:bodyPr tIns="0" bIns="0" anchor="ctr" anchorCtr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1624964" y="3362325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4991100" y="1597026"/>
            <a:ext cx="6678613" cy="3663950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lnSpc>
                <a:spcPct val="125000"/>
              </a:lnSpc>
              <a:buNone/>
              <a:defRPr lang="en-US" sz="2200" dirty="0" smtClean="0">
                <a:solidFill>
                  <a:schemeClr val="tx1"/>
                </a:solidFill>
              </a:defRPr>
            </a:lvl1pPr>
            <a:lvl2pPr marL="457200" indent="0">
              <a:buClr>
                <a:schemeClr val="tx1"/>
              </a:buClr>
              <a:buNone/>
              <a:defRPr lang="en-US" sz="2200" dirty="0" smtClean="0"/>
            </a:lvl2pPr>
            <a:lvl3pPr marL="914400" indent="0">
              <a:buClr>
                <a:schemeClr val="tx1"/>
              </a:buClr>
              <a:buNone/>
              <a:defRPr lang="en-US" sz="2200" dirty="0" smtClean="0"/>
            </a:lvl3pPr>
            <a:lvl4pPr marL="1371600" indent="0">
              <a:buClr>
                <a:schemeClr val="tx1"/>
              </a:buClr>
              <a:buNone/>
              <a:defRPr lang="en-US" sz="2200" dirty="0" smtClean="0"/>
            </a:lvl4pPr>
            <a:lvl5pPr marL="1828800" indent="0">
              <a:buClr>
                <a:schemeClr val="tx1"/>
              </a:buClr>
              <a:buNone/>
              <a:defRPr lang="en-US" sz="2200" dirty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6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_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991100" y="0"/>
            <a:ext cx="719772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8" y="2366169"/>
            <a:ext cx="3656012" cy="2125663"/>
          </a:xfrm>
        </p:spPr>
        <p:txBody>
          <a:bodyPr tIns="0" bIns="0" anchor="ctr" anchorCtr="0"/>
          <a:lstStyle>
            <a:lvl1pPr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3138" y="4838700"/>
            <a:ext cx="3665537" cy="12763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3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ck_blue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099048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089777" y="0"/>
            <a:ext cx="60990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41338" y="536575"/>
            <a:ext cx="11125200" cy="580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1077914"/>
            <a:ext cx="10007600" cy="5873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2132013"/>
            <a:ext cx="10007600" cy="36687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4618" y="6135688"/>
            <a:ext cx="8735325" cy="365760"/>
          </a:xfrm>
          <a:prstGeom prst="rect">
            <a:avLst/>
          </a:prstGeom>
        </p:spPr>
        <p:txBody>
          <a:bodyPr vert="horz" lIns="0" tIns="45724" rIns="0" bIns="0" rtlCol="0" anchor="t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5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ck_white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0990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089777" y="0"/>
            <a:ext cx="60990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41338" y="536575"/>
            <a:ext cx="11125200" cy="580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1077914"/>
            <a:ext cx="10007600" cy="5873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2132013"/>
            <a:ext cx="10007600" cy="36687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4618" y="6135688"/>
            <a:ext cx="8735325" cy="365760"/>
          </a:xfrm>
          <a:prstGeom prst="rect">
            <a:avLst/>
          </a:prstGeom>
        </p:spPr>
        <p:txBody>
          <a:bodyPr vert="horz" lIns="0" tIns="45724" rIns="0" bIns="0" rtlCol="0" anchor="t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973138" y="0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7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3138" y="536575"/>
            <a:ext cx="9998921" cy="587375"/>
          </a:xfrm>
          <a:prstGeom prst="rect">
            <a:avLst/>
          </a:prstGeom>
        </p:spPr>
        <p:txBody>
          <a:bodyPr vert="horz" lIns="0" tIns="45724" rIns="0" bIns="45724" rtlCol="0" anchor="t" anchorCtr="0">
            <a:no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138" y="1597025"/>
            <a:ext cx="9998921" cy="4389120"/>
          </a:xfrm>
          <a:prstGeom prst="rect">
            <a:avLst/>
          </a:prstGeom>
        </p:spPr>
        <p:txBody>
          <a:bodyPr vert="horz" lIns="0" tIns="0" rIns="0" bIns="45724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1230" y="6528816"/>
            <a:ext cx="877595" cy="109728"/>
          </a:xfrm>
          <a:prstGeom prst="rect">
            <a:avLst/>
          </a:prstGeom>
        </p:spPr>
        <p:txBody>
          <a:bodyPr vert="horz" lIns="91448" tIns="0" rIns="91448" bIns="0" rtlCol="0" anchor="ctr"/>
          <a:lstStyle>
            <a:lvl1pPr algn="r">
              <a:defRPr sz="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4618" y="6135688"/>
            <a:ext cx="9431920" cy="365760"/>
          </a:xfrm>
          <a:prstGeom prst="rect">
            <a:avLst/>
          </a:prstGeom>
        </p:spPr>
        <p:txBody>
          <a:bodyPr vert="horz" lIns="0" tIns="45724" rIns="0" bIns="0" rtlCol="0" anchor="b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20100" y="6657947"/>
            <a:ext cx="376872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081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95" r:id="rId2"/>
    <p:sldLayoutId id="2147483712" r:id="rId3"/>
    <p:sldLayoutId id="2147483662" r:id="rId4"/>
    <p:sldLayoutId id="2147483699" r:id="rId5"/>
    <p:sldLayoutId id="2147483693" r:id="rId6"/>
    <p:sldLayoutId id="2147483698" r:id="rId7"/>
    <p:sldLayoutId id="2147483681" r:id="rId8"/>
    <p:sldLayoutId id="2147483682" r:id="rId9"/>
    <p:sldLayoutId id="2147483684" r:id="rId10"/>
    <p:sldLayoutId id="2147483683" r:id="rId11"/>
    <p:sldLayoutId id="2147483704" r:id="rId12"/>
    <p:sldLayoutId id="2147483709" r:id="rId13"/>
    <p:sldLayoutId id="2147483705" r:id="rId14"/>
    <p:sldLayoutId id="2147483708" r:id="rId15"/>
    <p:sldLayoutId id="2147483685" r:id="rId16"/>
    <p:sldLayoutId id="2147483675" r:id="rId17"/>
    <p:sldLayoutId id="2147483686" r:id="rId18"/>
    <p:sldLayoutId id="2147483710" r:id="rId19"/>
    <p:sldLayoutId id="2147483687" r:id="rId20"/>
    <p:sldLayoutId id="2147483688" r:id="rId21"/>
    <p:sldLayoutId id="2147483692" r:id="rId22"/>
    <p:sldLayoutId id="2147483694" r:id="rId23"/>
    <p:sldLayoutId id="2147483664" r:id="rId24"/>
    <p:sldLayoutId id="2147483700" r:id="rId25"/>
    <p:sldLayoutId id="2147483665" r:id="rId26"/>
    <p:sldLayoutId id="2147483696" r:id="rId27"/>
    <p:sldLayoutId id="2147483697" r:id="rId28"/>
    <p:sldLayoutId id="2147483666" r:id="rId29"/>
    <p:sldLayoutId id="2147483701" r:id="rId30"/>
    <p:sldLayoutId id="2147483667" r:id="rId31"/>
    <p:sldLayoutId id="2147483670" r:id="rId32"/>
    <p:sldLayoutId id="2147483671" r:id="rId33"/>
    <p:sldLayoutId id="2147483672" r:id="rId3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84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84" rtl="0" eaLnBrk="1" latinLnBrk="0" hangingPunct="1">
        <a:lnSpc>
          <a:spcPct val="90000"/>
        </a:lnSpc>
        <a:spcBef>
          <a:spcPts val="15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30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72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14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56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1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4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25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68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09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52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93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36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ahq.org/individuals/cphq-certification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hyperlink" Target="https://www.jointcommissioninternational.org/products-and-services/advisory-services/quality-management-and-patient-safety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iccac.global/committees/research-committee" TargetMode="External"/><Relationship Id="rId3" Type="http://schemas.openxmlformats.org/officeDocument/2006/relationships/hyperlink" Target="https://www.heart.org/en/professional/institute/grants" TargetMode="External"/><Relationship Id="rId7" Type="http://schemas.openxmlformats.org/officeDocument/2006/relationships/hyperlink" Target="https://ishlt.org/research-data/grants-awards/research-grants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hyperlink" Target="https://www.aapa.org/download/89231/" TargetMode="External"/><Relationship Id="rId5" Type="http://schemas.openxmlformats.org/officeDocument/2006/relationships/hyperlink" Target="https://www.aanp.org/education/professional-funding-support/aanp-grants" TargetMode="External"/><Relationship Id="rId4" Type="http://schemas.openxmlformats.org/officeDocument/2006/relationships/hyperlink" Target="https://www.sts.org/resources/awards-scholarship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928" y="1125453"/>
            <a:ext cx="4991346" cy="2917009"/>
          </a:xfrm>
        </p:spPr>
        <p:txBody>
          <a:bodyPr/>
          <a:lstStyle/>
          <a:p>
            <a:r>
              <a:rPr lang="en-US" sz="3200" dirty="0"/>
              <a:t>Professional development and Academic Promotion for Advanced Practice Providers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68928" y="4746171"/>
            <a:ext cx="5130801" cy="887151"/>
          </a:xfrm>
          <a:prstGeom prst="rect">
            <a:avLst/>
          </a:prstGeom>
        </p:spPr>
        <p:txBody>
          <a:bodyPr vert="horz" lIns="0" tIns="45720" rIns="0" bIns="45724" rtlCol="0" anchor="ctr" anchorCtr="0">
            <a:noAutofit/>
          </a:bodyPr>
          <a:lstStyle>
            <a:lvl1pPr marL="0" indent="0" algn="l" defTabSz="914484" rtl="0" eaLnBrk="1" latinLnBrk="0" hangingPunct="1">
              <a:lnSpc>
                <a:spcPct val="8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41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84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725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968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209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452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693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936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solidFill>
                  <a:schemeClr val="tx1"/>
                </a:solidFill>
              </a:rPr>
              <a:t>Sarah Schettle, PA-C, MBA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Society of Thoracic Surgeons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Workforce on Multidisciplinary Care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93630" y="6657947"/>
            <a:ext cx="3295196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1"/>
                </a:solidFill>
              </a:rPr>
              <a:t>©2021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1"/>
                </a:solidFill>
              </a:rPr>
              <a:pPr lvl="0"/>
              <a:t>1</a:t>
            </a:fld>
            <a:endParaRPr lang="en-US" sz="700" dirty="0">
              <a:solidFill>
                <a:schemeClr val="bg1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92DA52A-DB14-4E8A-BE34-D7A7D296D7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503C4B9-4CA1-4531-AF96-1F254D23A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1866" y="0"/>
            <a:ext cx="5916959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828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2" y="2366169"/>
            <a:ext cx="3519489" cy="2125663"/>
          </a:xfrm>
        </p:spPr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3"/>
          </p:nvPr>
        </p:nvSpPr>
        <p:spPr>
          <a:xfrm>
            <a:off x="4843318" y="1024372"/>
            <a:ext cx="6678613" cy="3663950"/>
          </a:xfrm>
        </p:spPr>
        <p:txBody>
          <a:bodyPr/>
          <a:lstStyle/>
          <a:p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Academic promotion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Quality appointments or certification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Grant funding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Publications and presentation related recognition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Preceptor award or recognition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Society specific involvement or recognition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33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63901" y="329943"/>
            <a:ext cx="9998921" cy="587375"/>
          </a:xfrm>
        </p:spPr>
        <p:txBody>
          <a:bodyPr/>
          <a:lstStyle/>
          <a:p>
            <a:r>
              <a:rPr lang="en-US" dirty="0"/>
              <a:t>ACADEMIC PROMOTION</a:t>
            </a:r>
            <a:endParaRPr lang="en-US" sz="2000" b="0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3900" y="1227758"/>
            <a:ext cx="9998921" cy="514702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In recognition of APP achievements and scholarly activities: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Quality appointments or certification (through Hospital or Quality Academy)</a:t>
            </a:r>
          </a:p>
          <a:p>
            <a:pPr lvl="1"/>
            <a:r>
              <a:rPr lang="en-US" sz="2000" dirty="0"/>
              <a:t>Clinical Research </a:t>
            </a:r>
          </a:p>
          <a:p>
            <a:pPr lvl="2"/>
            <a:r>
              <a:rPr lang="en-US" dirty="0"/>
              <a:t>Grant Funding: internal vs external</a:t>
            </a:r>
          </a:p>
          <a:p>
            <a:pPr lvl="2"/>
            <a:r>
              <a:rPr lang="en-US" dirty="0"/>
              <a:t>Non-funded</a:t>
            </a:r>
          </a:p>
          <a:p>
            <a:pPr lvl="1"/>
            <a:r>
              <a:rPr lang="en-US" sz="2000" dirty="0"/>
              <a:t>Publications and presentations, including invited lectures</a:t>
            </a:r>
          </a:p>
          <a:p>
            <a:pPr lvl="1"/>
            <a:r>
              <a:rPr lang="en-US" sz="2000" dirty="0"/>
              <a:t>Mentoring and teaching</a:t>
            </a:r>
          </a:p>
          <a:p>
            <a:pPr lvl="2"/>
            <a:r>
              <a:rPr lang="en-US" dirty="0"/>
              <a:t>Other APPS, nurses, residents/fellows</a:t>
            </a:r>
          </a:p>
          <a:p>
            <a:pPr lvl="2"/>
            <a:r>
              <a:rPr lang="en-US" dirty="0"/>
              <a:t>Non-clinical employees, patients and families</a:t>
            </a:r>
          </a:p>
          <a:p>
            <a:pPr lvl="1"/>
            <a:r>
              <a:rPr lang="en-US" sz="2000" dirty="0"/>
              <a:t>Professional Society membership</a:t>
            </a:r>
          </a:p>
          <a:p>
            <a:pPr lvl="2"/>
            <a:r>
              <a:rPr lang="en-US" dirty="0"/>
              <a:t>Leadership roles, committee participation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5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appointments or certification</a:t>
            </a:r>
            <a:endParaRPr lang="en-US" sz="2000" b="0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3138" y="1545019"/>
            <a:ext cx="9998921" cy="4686702"/>
          </a:xfrm>
        </p:spPr>
        <p:txBody>
          <a:bodyPr/>
          <a:lstStyle/>
          <a:p>
            <a:r>
              <a:rPr lang="en-US" sz="2000" dirty="0"/>
              <a:t>Quality improvement skills development</a:t>
            </a:r>
          </a:p>
          <a:p>
            <a:pPr lvl="1"/>
            <a:r>
              <a:rPr lang="en-US" dirty="0"/>
              <a:t>Individual hospital quality programs</a:t>
            </a:r>
          </a:p>
          <a:p>
            <a:pPr lvl="1"/>
            <a:r>
              <a:rPr lang="en-US" i="0" dirty="0">
                <a:effectLst/>
                <a:latin typeface="+mj-lt"/>
              </a:rPr>
              <a:t>National Association for Healthcare Quality:</a:t>
            </a:r>
            <a:r>
              <a:rPr lang="en-US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dirty="0">
                <a:hlinkClick r:id="rId3"/>
              </a:rPr>
              <a:t>CPHQ Certification | NAHQ</a:t>
            </a:r>
            <a:endParaRPr lang="en-US" dirty="0"/>
          </a:p>
          <a:p>
            <a:pPr lvl="1"/>
            <a:r>
              <a:rPr lang="en-US" dirty="0"/>
              <a:t>Joint Commission Resources: </a:t>
            </a:r>
            <a:r>
              <a:rPr lang="en-US" dirty="0">
                <a:hlinkClick r:id="rId4"/>
              </a:rPr>
              <a:t>Quality Management and Patient Safety | Joint Commission International</a:t>
            </a:r>
            <a:endParaRPr lang="en-US" dirty="0"/>
          </a:p>
          <a:p>
            <a:pPr lvl="1"/>
            <a:r>
              <a:rPr lang="en-US" dirty="0"/>
              <a:t> Online course offerings (numerous options- both paid and at no cost)</a:t>
            </a:r>
          </a:p>
          <a:p>
            <a:pPr lvl="1"/>
            <a:r>
              <a:rPr lang="en-US" dirty="0"/>
              <a:t> Advanced educational opportunities (</a:t>
            </a:r>
            <a:r>
              <a:rPr lang="en-US" dirty="0">
                <a:latin typeface="+mj-lt"/>
              </a:rPr>
              <a:t>ex: </a:t>
            </a:r>
            <a:r>
              <a:rPr lang="en-US" b="0" i="0" dirty="0">
                <a:effectLst/>
                <a:latin typeface="+mj-lt"/>
              </a:rPr>
              <a:t>Master of </a:t>
            </a:r>
            <a:r>
              <a:rPr lang="en-US" i="0" dirty="0">
                <a:effectLst/>
                <a:latin typeface="+mj-lt"/>
              </a:rPr>
              <a:t>Science in Healthcare Quality and Safety)</a:t>
            </a:r>
            <a:endParaRPr lang="en-US" dirty="0">
              <a:latin typeface="+mj-lt"/>
            </a:endParaRPr>
          </a:p>
          <a:p>
            <a:r>
              <a:rPr lang="en-US" sz="2000" dirty="0"/>
              <a:t>Once certified, recognizing opportunities for application of quality concepts</a:t>
            </a:r>
          </a:p>
          <a:p>
            <a:pPr lvl="1"/>
            <a:r>
              <a:rPr lang="en-US" sz="2000" dirty="0"/>
              <a:t>Identify and measure health care quality, collect and analyze data, and identify waste in health care or health care processes</a:t>
            </a:r>
          </a:p>
          <a:p>
            <a:pPr lvl="1"/>
            <a:r>
              <a:rPr lang="en-US" sz="2000" dirty="0"/>
              <a:t>Review work or system processes to identify cost savings opportunities, and improve patient care 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36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funding - </a:t>
            </a:r>
            <a:r>
              <a:rPr lang="en-US" sz="2800" dirty="0"/>
              <a:t>may be tied to protected time</a:t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3138" y="1376218"/>
            <a:ext cx="9998921" cy="4738255"/>
          </a:xfrm>
        </p:spPr>
        <p:txBody>
          <a:bodyPr/>
          <a:lstStyle/>
          <a:p>
            <a:pPr lvl="0"/>
            <a:r>
              <a:rPr lang="en-US" sz="2000" dirty="0"/>
              <a:t>Opportunities available from various organizations and societies</a:t>
            </a:r>
          </a:p>
          <a:p>
            <a:pPr lvl="1"/>
            <a:r>
              <a:rPr lang="en-US" dirty="0"/>
              <a:t>AHA: </a:t>
            </a:r>
            <a:r>
              <a:rPr lang="en-US" dirty="0">
                <a:hlinkClick r:id="rId3"/>
              </a:rPr>
              <a:t>Institute Grants | American Heart Association</a:t>
            </a:r>
            <a:endParaRPr lang="en-US" dirty="0"/>
          </a:p>
          <a:p>
            <a:pPr lvl="1"/>
            <a:r>
              <a:rPr lang="en-US" dirty="0"/>
              <a:t>STS Grants/Awards/Scholarships: </a:t>
            </a:r>
            <a:r>
              <a:rPr lang="en-US" sz="2000" dirty="0">
                <a:hlinkClick r:id="rId4"/>
              </a:rPr>
              <a:t>Awards &amp; Scholarships | STS</a:t>
            </a:r>
            <a:endParaRPr lang="en-US" sz="2000" dirty="0"/>
          </a:p>
          <a:p>
            <a:r>
              <a:rPr lang="en-US" sz="2000" dirty="0"/>
              <a:t>Consider applying for awards specific to APPs </a:t>
            </a:r>
          </a:p>
          <a:p>
            <a:pPr lvl="1"/>
            <a:r>
              <a:rPr lang="en-US" dirty="0"/>
              <a:t>AANP Research Grants: </a:t>
            </a:r>
            <a:r>
              <a:rPr lang="en-US" dirty="0">
                <a:hlinkClick r:id="rId5"/>
              </a:rPr>
              <a:t>American Association of Nurse Practitioners (AANP) Grants</a:t>
            </a:r>
            <a:endParaRPr lang="en-US" dirty="0"/>
          </a:p>
          <a:p>
            <a:pPr lvl="1"/>
            <a:r>
              <a:rPr lang="en-US" dirty="0"/>
              <a:t>AAPA Small Research Grant: </a:t>
            </a:r>
            <a:r>
              <a:rPr lang="en-US" dirty="0">
                <a:hlinkClick r:id="rId6"/>
              </a:rPr>
              <a:t>https://www.aapa.org/download/89231/</a:t>
            </a:r>
            <a:r>
              <a:rPr lang="en-US" dirty="0"/>
              <a:t> </a:t>
            </a:r>
          </a:p>
          <a:p>
            <a:r>
              <a:rPr lang="en-US" sz="2000" dirty="0"/>
              <a:t>Grants geared to specific projects or patient populations</a:t>
            </a:r>
          </a:p>
          <a:p>
            <a:pPr lvl="1"/>
            <a:r>
              <a:rPr lang="en-US" dirty="0"/>
              <a:t>ISHLT: </a:t>
            </a:r>
            <a:r>
              <a:rPr lang="en-US" dirty="0">
                <a:hlinkClick r:id="rId7"/>
              </a:rPr>
              <a:t>ISHLT: The International Society for Heart &amp; Lung Transplantation - Research Grants</a:t>
            </a:r>
            <a:endParaRPr lang="en-US" dirty="0"/>
          </a:p>
          <a:p>
            <a:pPr lvl="1"/>
            <a:r>
              <a:rPr lang="en-US" dirty="0"/>
              <a:t>ICCAC: </a:t>
            </a:r>
            <a:r>
              <a:rPr lang="en-US" sz="2000" dirty="0">
                <a:hlinkClick r:id="rId8"/>
              </a:rPr>
              <a:t>Research Committee | ICCAC</a:t>
            </a:r>
            <a:endParaRPr lang="en-US" sz="2000" dirty="0"/>
          </a:p>
          <a:p>
            <a:pPr lvl="0"/>
            <a:r>
              <a:rPr lang="en-US" sz="2000" dirty="0"/>
              <a:t>May require submission of application(s), presentations and updates of results throughout the grant period, and publication(s) following completion of the funded work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850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and presentations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3138" y="1494847"/>
            <a:ext cx="9998921" cy="5363153"/>
          </a:xfrm>
        </p:spPr>
        <p:txBody>
          <a:bodyPr/>
          <a:lstStyle/>
          <a:p>
            <a:pPr lvl="0"/>
            <a:r>
              <a:rPr lang="en-US" dirty="0">
                <a:latin typeface="+mj-lt"/>
              </a:rPr>
              <a:t>May result from grant funding or may be pursed without funding</a:t>
            </a:r>
          </a:p>
          <a:p>
            <a:r>
              <a:rPr lang="en-US" dirty="0">
                <a:latin typeface="+mj-lt"/>
              </a:rPr>
              <a:t>Identify targeted meetings for submission of abstracts from self-directed or collaborative research efforts and be aware of submission requirements including deadlines</a:t>
            </a:r>
          </a:p>
          <a:p>
            <a:pPr lvl="1"/>
            <a:r>
              <a:rPr lang="en-US" sz="1600" dirty="0">
                <a:latin typeface="+mj-lt"/>
              </a:rPr>
              <a:t>NP or PA specific meetings</a:t>
            </a:r>
          </a:p>
          <a:p>
            <a:pPr lvl="2"/>
            <a:r>
              <a:rPr lang="en-US" sz="1400" i="0" dirty="0">
                <a:effectLst/>
                <a:latin typeface="+mj-lt"/>
              </a:rPr>
              <a:t>AAPA is the national PA conference, AANP is the national NP conference</a:t>
            </a:r>
            <a:endParaRPr lang="en-US" sz="1400" dirty="0">
              <a:effectLst/>
              <a:latin typeface="+mj-lt"/>
            </a:endParaRPr>
          </a:p>
          <a:p>
            <a:pPr lvl="1"/>
            <a:r>
              <a:rPr lang="en-US" sz="1600" dirty="0">
                <a:latin typeface="+mj-lt"/>
              </a:rPr>
              <a:t>Medical specialty meetings vs. general medical meeting</a:t>
            </a:r>
          </a:p>
          <a:p>
            <a:r>
              <a:rPr lang="en-US" dirty="0">
                <a:latin typeface="+mj-lt"/>
              </a:rPr>
              <a:t>Identify targeted journal(s) for submission of manuscripts. Be prepared for requested revisions or rejections</a:t>
            </a:r>
          </a:p>
          <a:p>
            <a:pPr lvl="1"/>
            <a:r>
              <a:rPr lang="en-US" sz="1600" dirty="0">
                <a:latin typeface="+mj-lt"/>
              </a:rPr>
              <a:t>NP or PA specific journals</a:t>
            </a:r>
          </a:p>
          <a:p>
            <a:pPr lvl="2"/>
            <a:r>
              <a:rPr lang="en-US" sz="1400" dirty="0">
                <a:effectLst/>
                <a:latin typeface="+mj-lt"/>
              </a:rPr>
              <a:t>JAAPA is the peer-reviewed clinical journal of the American Academy of PAs (AAPA)</a:t>
            </a:r>
          </a:p>
          <a:p>
            <a:pPr lvl="2"/>
            <a:r>
              <a:rPr lang="en-US" sz="1400" dirty="0">
                <a:effectLst/>
                <a:latin typeface="+mj-lt"/>
              </a:rPr>
              <a:t>JNP is the </a:t>
            </a:r>
            <a:r>
              <a:rPr lang="en-US" sz="1400" u="none" strike="noStrike" dirty="0">
                <a:effectLst/>
                <a:latin typeface="+mj-lt"/>
              </a:rPr>
              <a:t>peer-reviewed</a:t>
            </a:r>
            <a:r>
              <a:rPr lang="en-US" sz="1400" dirty="0">
                <a:effectLst/>
                <a:latin typeface="+mj-lt"/>
              </a:rPr>
              <a:t> </a:t>
            </a:r>
            <a:r>
              <a:rPr lang="en-US" sz="1400" u="none" strike="noStrike" dirty="0">
                <a:effectLst/>
                <a:latin typeface="+mj-lt"/>
              </a:rPr>
              <a:t>nursing journal</a:t>
            </a:r>
            <a:r>
              <a:rPr lang="en-US" sz="1400" dirty="0">
                <a:effectLst/>
                <a:latin typeface="+mj-lt"/>
              </a:rPr>
              <a:t> for </a:t>
            </a:r>
            <a:r>
              <a:rPr lang="en-US" sz="1400" u="none" strike="noStrike" dirty="0">
                <a:effectLst/>
                <a:latin typeface="+mj-lt"/>
              </a:rPr>
              <a:t>nurse practitioners</a:t>
            </a:r>
            <a:r>
              <a:rPr lang="en-US" sz="1400" dirty="0">
                <a:effectLst/>
                <a:latin typeface="+mj-lt"/>
              </a:rPr>
              <a:t> and is the official journal of the </a:t>
            </a:r>
            <a:r>
              <a:rPr lang="en-US" sz="1400" u="none" strike="noStrike" dirty="0">
                <a:effectLst/>
                <a:latin typeface="+mj-lt"/>
              </a:rPr>
              <a:t>American Association of Nurse Practitioners</a:t>
            </a:r>
            <a:r>
              <a:rPr lang="en-US" sz="1400" u="none" strike="noStrike" dirty="0">
                <a:latin typeface="+mj-lt"/>
              </a:rPr>
              <a:t> (AANP)</a:t>
            </a:r>
            <a:endParaRPr lang="en-US" sz="1400" dirty="0">
              <a:latin typeface="+mj-lt"/>
            </a:endParaRPr>
          </a:p>
          <a:p>
            <a:pPr lvl="1"/>
            <a:r>
              <a:rPr lang="en-US" sz="1600" dirty="0">
                <a:latin typeface="+mj-lt"/>
              </a:rPr>
              <a:t>Medical specialty specific journals vs. general medical journals</a:t>
            </a:r>
          </a:p>
          <a:p>
            <a:pPr lvl="1"/>
            <a:r>
              <a:rPr lang="en-US" sz="1600" dirty="0">
                <a:latin typeface="+mj-lt"/>
              </a:rPr>
              <a:t>Consider peer reviewed journals</a:t>
            </a:r>
          </a:p>
          <a:p>
            <a:pPr lvl="1"/>
            <a:r>
              <a:rPr lang="en-US" sz="1600" dirty="0">
                <a:latin typeface="+mj-lt"/>
              </a:rPr>
              <a:t>Open access journals may come with associated costs</a:t>
            </a:r>
          </a:p>
          <a:p>
            <a:r>
              <a:rPr lang="en-US" dirty="0">
                <a:latin typeface="+mj-lt"/>
              </a:rPr>
              <a:t>Organizational meetings may ask members or content experts recommended by members to give invited talks on specific topic areas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55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3137" y="536575"/>
            <a:ext cx="9998921" cy="587375"/>
          </a:xfrm>
        </p:spPr>
        <p:txBody>
          <a:bodyPr/>
          <a:lstStyle/>
          <a:p>
            <a:r>
              <a:rPr lang="en-US" dirty="0"/>
              <a:t>Mentoring and Teaching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3137" y="1677301"/>
            <a:ext cx="9998921" cy="46035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Programs and schools may offer mentoring, preceptorship and teaching awards</a:t>
            </a:r>
            <a:endParaRPr lang="en-US" sz="2000" dirty="0"/>
          </a:p>
          <a:p>
            <a:r>
              <a:rPr lang="en-US" dirty="0"/>
              <a:t>Other APPS, nurses, nursing students</a:t>
            </a:r>
          </a:p>
          <a:p>
            <a:r>
              <a:rPr lang="en-US" dirty="0"/>
              <a:t>Medical students, residents, fellows </a:t>
            </a:r>
          </a:p>
          <a:p>
            <a:r>
              <a:rPr lang="en-US" dirty="0"/>
              <a:t>Non-clinical employees, patients and families</a:t>
            </a:r>
          </a:p>
          <a:p>
            <a:pPr lvl="0"/>
            <a:r>
              <a:rPr lang="en-US" dirty="0"/>
              <a:t>Shadowing programs for APP students or new APPS</a:t>
            </a:r>
          </a:p>
          <a:p>
            <a:pPr lvl="0"/>
            <a:r>
              <a:rPr lang="en-US" dirty="0"/>
              <a:t>Internal or external CME conferences, for new staff, for ongoing education, or in medical schools, NP programs, PA programs, and others</a:t>
            </a:r>
          </a:p>
          <a:p>
            <a:pPr lvl="0"/>
            <a:endParaRPr lang="en-US" sz="2000" dirty="0"/>
          </a:p>
          <a:p>
            <a:pPr marL="0" lvl="0" indent="0">
              <a:buNone/>
            </a:pP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925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Society involvement and recognition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3138" y="1783652"/>
            <a:ext cx="9998921" cy="3995419"/>
          </a:xfrm>
        </p:spPr>
        <p:txBody>
          <a:bodyPr/>
          <a:lstStyle/>
          <a:p>
            <a:pPr lvl="0"/>
            <a:r>
              <a:rPr lang="en-US" sz="2000" dirty="0"/>
              <a:t>Membership in professional societies and organizations can provide excellent opportunities to become more involved in your profession and gain content specific knowledge, relationships, and development opportunities which include:</a:t>
            </a:r>
          </a:p>
          <a:p>
            <a:pPr lvl="1"/>
            <a:r>
              <a:rPr lang="en-US" dirty="0"/>
              <a:t>Participation at annual meetings as speakers, session moderators, panel members etc.</a:t>
            </a:r>
          </a:p>
          <a:p>
            <a:pPr lvl="1"/>
            <a:r>
              <a:rPr lang="en-US" dirty="0"/>
              <a:t>Participation on various workforce or steering committees, advisory panels </a:t>
            </a:r>
          </a:p>
          <a:p>
            <a:pPr lvl="1"/>
            <a:r>
              <a:rPr lang="en-US" dirty="0"/>
              <a:t>Leadership positions within the Society</a:t>
            </a:r>
          </a:p>
          <a:p>
            <a:pPr lvl="1"/>
            <a:endParaRPr lang="en-US" dirty="0"/>
          </a:p>
          <a:p>
            <a:r>
              <a:rPr lang="en-US" dirty="0"/>
              <a:t>Representative organizations for APPS include:</a:t>
            </a:r>
          </a:p>
          <a:p>
            <a:pPr lvl="1"/>
            <a:r>
              <a:rPr lang="en-US" i="0" dirty="0">
                <a:effectLst/>
                <a:latin typeface="Ariel"/>
              </a:rPr>
              <a:t>AANP (American Association of Nurse Practitioners)</a:t>
            </a:r>
            <a:endParaRPr lang="en-US" dirty="0">
              <a:latin typeface="Ariel"/>
            </a:endParaRPr>
          </a:p>
          <a:p>
            <a:pPr lvl="1"/>
            <a:r>
              <a:rPr lang="en-US" dirty="0">
                <a:latin typeface="Ariel"/>
              </a:rPr>
              <a:t>AAPA (</a:t>
            </a:r>
            <a:r>
              <a:rPr lang="en-US" i="0" dirty="0">
                <a:effectLst/>
                <a:latin typeface="Ariel"/>
              </a:rPr>
              <a:t>American Academy of Physician </a:t>
            </a:r>
            <a:r>
              <a:rPr lang="en-US" dirty="0">
                <a:latin typeface="Ariel"/>
              </a:rPr>
              <a:t>A</a:t>
            </a:r>
            <a:r>
              <a:rPr lang="en-US" i="0" dirty="0">
                <a:effectLst/>
                <a:latin typeface="Ariel"/>
              </a:rPr>
              <a:t>ssociates/Physician </a:t>
            </a:r>
            <a:r>
              <a:rPr lang="en-US" dirty="0">
                <a:latin typeface="Ariel"/>
              </a:rPr>
              <a:t>A</a:t>
            </a:r>
            <a:r>
              <a:rPr lang="en-US" i="0" dirty="0">
                <a:effectLst/>
                <a:latin typeface="Ariel"/>
              </a:rPr>
              <a:t>ssistants)</a:t>
            </a:r>
            <a:endParaRPr lang="en-US" dirty="0">
              <a:latin typeface="Ariel"/>
            </a:endParaRPr>
          </a:p>
          <a:p>
            <a:pPr lvl="1"/>
            <a:r>
              <a:rPr lang="en-US" dirty="0">
                <a:latin typeface="Ariel"/>
              </a:rPr>
              <a:t>Society of Thoracic Surgeons Associate Membership</a:t>
            </a:r>
          </a:p>
          <a:p>
            <a:pPr lvl="1"/>
            <a:r>
              <a:rPr lang="en-US" dirty="0">
                <a:latin typeface="Ariel"/>
              </a:rPr>
              <a:t>AHA (American Heart Association)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98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2366169"/>
            <a:ext cx="4051300" cy="21256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Questions?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Schettle.Sarah@Mayo.edu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28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67208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56417266828316"/>
</p:tagLst>
</file>

<file path=ppt/theme/theme1.xml><?xml version="1.0" encoding="utf-8"?>
<a:theme xmlns:a="http://schemas.openxmlformats.org/drawingml/2006/main" name="2020_MC_White (12-28-2020)">
  <a:themeElements>
    <a:clrScheme name="2020_MC_White">
      <a:dk1>
        <a:srgbClr val="FFFFFF"/>
      </a:dk1>
      <a:lt1>
        <a:srgbClr val="000000"/>
      </a:lt1>
      <a:dk2>
        <a:srgbClr val="D2D2D2"/>
      </a:dk2>
      <a:lt2>
        <a:srgbClr val="0057B8"/>
      </a:lt2>
      <a:accent1>
        <a:srgbClr val="009CDE"/>
      </a:accent1>
      <a:accent2>
        <a:srgbClr val="0057B8"/>
      </a:accent2>
      <a:accent3>
        <a:srgbClr val="00873E"/>
      </a:accent3>
      <a:accent4>
        <a:srgbClr val="8246AF"/>
      </a:accent4>
      <a:accent5>
        <a:srgbClr val="FE5000"/>
      </a:accent5>
      <a:accent6>
        <a:srgbClr val="FFC845"/>
      </a:accent6>
      <a:hlink>
        <a:srgbClr val="009CDE"/>
      </a:hlink>
      <a:folHlink>
        <a:srgbClr val="A8A8A8"/>
      </a:folHlink>
    </a:clrScheme>
    <a:fontScheme name="mc-white-wide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c-white-widescre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BEA9699456584D892E6E0C798E2166" ma:contentTypeVersion="13" ma:contentTypeDescription="Create a new document." ma:contentTypeScope="" ma:versionID="defe6c74c9a2d70074a66c3d15db8a00">
  <xsd:schema xmlns:xsd="http://www.w3.org/2001/XMLSchema" xmlns:xs="http://www.w3.org/2001/XMLSchema" xmlns:p="http://schemas.microsoft.com/office/2006/metadata/properties" xmlns:ns2="5c26fbe8-a994-4c9c-9bcf-ed0d06e77fb6" xmlns:ns3="129675e9-22d5-4ba5-9906-8cf715819694" targetNamespace="http://schemas.microsoft.com/office/2006/metadata/properties" ma:root="true" ma:fieldsID="8a337301f53b6e0aa7fc2711bd7dd1f0" ns2:_="" ns3:_="">
    <xsd:import namespace="5c26fbe8-a994-4c9c-9bcf-ed0d06e77fb6"/>
    <xsd:import namespace="129675e9-22d5-4ba5-9906-8cf7158196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6fbe8-a994-4c9c-9bcf-ed0d06e77f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9675e9-22d5-4ba5-9906-8cf71581969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DABA27-8C13-4B19-B310-270AA7C3516F}"/>
</file>

<file path=customXml/itemProps2.xml><?xml version="1.0" encoding="utf-8"?>
<ds:datastoreItem xmlns:ds="http://schemas.openxmlformats.org/officeDocument/2006/customXml" ds:itemID="{08717A36-107F-4693-936C-C050836E2424}"/>
</file>

<file path=customXml/itemProps3.xml><?xml version="1.0" encoding="utf-8"?>
<ds:datastoreItem xmlns:ds="http://schemas.openxmlformats.org/officeDocument/2006/customXml" ds:itemID="{BE966310-13FA-4510-A778-98359741CA61}"/>
</file>

<file path=docProps/app.xml><?xml version="1.0" encoding="utf-8"?>
<Properties xmlns="http://schemas.openxmlformats.org/officeDocument/2006/extended-properties" xmlns:vt="http://schemas.openxmlformats.org/officeDocument/2006/docPropsVTypes">
  <Template>2020_MC_White (12-28-2020)</Template>
  <TotalTime>200</TotalTime>
  <Words>708</Words>
  <Application>Microsoft Office PowerPoint</Application>
  <PresentationFormat>Custom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Ariel</vt:lpstr>
      <vt:lpstr>Calibri</vt:lpstr>
      <vt:lpstr>Roboto</vt:lpstr>
      <vt:lpstr>2020_MC_White (12-28-2020)</vt:lpstr>
      <vt:lpstr>Professional development and Academic Promotion for Advanced Practice Providers</vt:lpstr>
      <vt:lpstr>OUTLINE</vt:lpstr>
      <vt:lpstr>ACADEMIC PROMOTION</vt:lpstr>
      <vt:lpstr>Quality appointments or certification</vt:lpstr>
      <vt:lpstr>Grant funding - may be tied to protected time </vt:lpstr>
      <vt:lpstr>Publications and presentations</vt:lpstr>
      <vt:lpstr>Mentoring and Teaching</vt:lpstr>
      <vt:lpstr>Professional Society involvement and recognition</vt:lpstr>
      <vt:lpstr>Thank YOU</vt:lpstr>
    </vt:vector>
  </TitlesOfParts>
  <Company>Mayo Clinic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TITLE</dc:title>
  <dc:creator>Calvert, Tia L., M.A., PMP</dc:creator>
  <dc:description>v2.15. 2020_MC_White</dc:description>
  <cp:lastModifiedBy>Schettle, Sarah D., P.A.-C., M.B.A.</cp:lastModifiedBy>
  <cp:revision>26</cp:revision>
  <dcterms:created xsi:type="dcterms:W3CDTF">2021-01-07T18:40:31Z</dcterms:created>
  <dcterms:modified xsi:type="dcterms:W3CDTF">2022-03-25T22:37:32Z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erId">
    <vt:lpwstr>mctemplates</vt:lpwstr>
  </property>
  <property fmtid="{D5CDD505-2E9C-101B-9397-08002B2CF9AE}" pid="3" name="TemplateId">
    <vt:lpwstr>637239516331224661</vt:lpwstr>
  </property>
  <property fmtid="{D5CDD505-2E9C-101B-9397-08002B2CF9AE}" pid="4" name="UserProfileId">
    <vt:lpwstr>637351865452744433</vt:lpwstr>
  </property>
  <property fmtid="{D5CDD505-2E9C-101B-9397-08002B2CF9AE}" pid="5" name="ContentTypeId">
    <vt:lpwstr>0x01010037BEA9699456584D892E6E0C798E2166</vt:lpwstr>
  </property>
</Properties>
</file>