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69BE"/>
    <a:srgbClr val="667EC7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3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2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7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1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8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3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1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7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3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2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9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0921C-0128-43CE-B1C8-A88258EDE9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496B3-FFB5-44C7-92CA-AAF4D0ADE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4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028950" y="85312"/>
            <a:ext cx="9163050" cy="685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STS Regional Data Manager Groups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96862" y="78282"/>
            <a:ext cx="699863" cy="699863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931210"/>
              </p:ext>
            </p:extLst>
          </p:nvPr>
        </p:nvGraphicFramePr>
        <p:xfrm>
          <a:off x="3214912" y="971966"/>
          <a:ext cx="5643338" cy="5716270"/>
        </p:xfrm>
        <a:graphic>
          <a:graphicData uri="http://schemas.openxmlformats.org/drawingml/2006/table">
            <a:tbl>
              <a:tblPr firstRow="1" firstCol="1" bandRow="1"/>
              <a:tblGrid>
                <a:gridCol w="1219220">
                  <a:extLst>
                    <a:ext uri="{9D8B030D-6E8A-4147-A177-3AD203B41FA5}">
                      <a16:colId xmlns:a16="http://schemas.microsoft.com/office/drawing/2014/main" val="1615994596"/>
                    </a:ext>
                  </a:extLst>
                </a:gridCol>
                <a:gridCol w="4424118">
                  <a:extLst>
                    <a:ext uri="{9D8B030D-6E8A-4147-A177-3AD203B41FA5}">
                      <a16:colId xmlns:a16="http://schemas.microsoft.com/office/drawing/2014/main" val="963808986"/>
                    </a:ext>
                  </a:extLst>
                </a:gridCol>
              </a:tblGrid>
              <a:tr h="3594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Established </a:t>
                      </a: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STS Regional  Data Manager Groups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of October 2023: 16 Regions/38 States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959771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33401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Minnesota/Eastern</a:t>
                      </a:r>
                      <a:r>
                        <a:rPr lang="en-US" sz="1200" b="1" baseline="0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North Dakota</a:t>
                      </a:r>
                      <a:endParaRPr lang="en-US" sz="1200" dirty="0">
                        <a:solidFill>
                          <a:srgbClr val="4E69BE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Wisconsin</a:t>
                      </a:r>
                      <a:endParaRPr lang="en-US" sz="1200" dirty="0">
                        <a:solidFill>
                          <a:srgbClr val="4E69BE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653403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1996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California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Rocky Mountain Region (AZ, CO, NM, UT, WY)</a:t>
                      </a:r>
                      <a:endParaRPr lang="en-US" sz="1200" dirty="0">
                        <a:solidFill>
                          <a:srgbClr val="4E69BE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0839605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1998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Virginia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4443523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Michigan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59847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Ohio</a:t>
                      </a:r>
                      <a:endParaRPr lang="en-US" sz="1200" dirty="0">
                        <a:solidFill>
                          <a:srgbClr val="4E69BE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Southern New England Group (CT, MA, RI)</a:t>
                      </a:r>
                      <a:endParaRPr lang="en-US" sz="1200" dirty="0">
                        <a:solidFill>
                          <a:srgbClr val="4E69BE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348123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en-US" sz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Kansas</a:t>
                      </a:r>
                      <a:r>
                        <a:rPr lang="en-US" sz="12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/Missouri </a:t>
                      </a:r>
                      <a:r>
                        <a:rPr lang="en-US" sz="1200" b="1" i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(Regional Leader needed)</a:t>
                      </a:r>
                      <a:endParaRPr lang="en-US" sz="1200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40957930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Florida</a:t>
                      </a:r>
                      <a:endParaRPr lang="en-US" sz="1200" dirty="0">
                        <a:solidFill>
                          <a:srgbClr val="4E69BE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Northwest Region (AK, HI, ID, MT, OR, WA) </a:t>
                      </a:r>
                      <a:endParaRPr lang="en-US" sz="1200" dirty="0">
                        <a:solidFill>
                          <a:srgbClr val="4E69BE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6429695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Gulf States (AL, LA, MS)</a:t>
                      </a:r>
                      <a:endParaRPr lang="en-US" sz="1200" dirty="0">
                        <a:solidFill>
                          <a:srgbClr val="4E69BE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1491836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Southeastern Region (GA, NC, SC)</a:t>
                      </a:r>
                      <a:endParaRPr lang="en-US" sz="1200" dirty="0">
                        <a:solidFill>
                          <a:srgbClr val="4E69BE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Texas (OK, TX)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2169106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Southeast Group (AR, KY, TN)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4990010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Maryland</a:t>
                      </a:r>
                      <a:endParaRPr lang="en-US" sz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480931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rgbClr val="4E69BE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MidAtlantic CV Quality Managers Group (DE, PA, NJ, NY)</a:t>
                      </a:r>
                      <a:endParaRPr lang="en-US" sz="1200" dirty="0">
                        <a:solidFill>
                          <a:srgbClr val="4E69BE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0418933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Wingdings" panose="05000000000000000000" pitchFamily="2" charset="2"/>
                        <a:buChar char=""/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Illinois/Iowa/Nebraska</a:t>
                      </a:r>
                      <a:r>
                        <a:rPr lang="en-US" sz="1200" b="1" i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(Regional Leader needed)</a:t>
                      </a:r>
                      <a:endParaRPr lang="en-US" sz="1200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5" marR="32045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1863550"/>
                  </a:ext>
                </a:extLst>
              </a:tr>
            </a:tbl>
          </a:graphicData>
        </a:graphic>
      </p:graphicFrame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8946291" y="6534150"/>
            <a:ext cx="3150459" cy="323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Updated October 2023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030403"/>
              </p:ext>
            </p:extLst>
          </p:nvPr>
        </p:nvGraphicFramePr>
        <p:xfrm>
          <a:off x="9380483" y="3508063"/>
          <a:ext cx="2427890" cy="2711435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427890">
                  <a:extLst>
                    <a:ext uri="{9D8B030D-6E8A-4147-A177-3AD203B41FA5}">
                      <a16:colId xmlns:a16="http://schemas.microsoft.com/office/drawing/2014/main" val="724055209"/>
                    </a:ext>
                  </a:extLst>
                </a:gridCol>
              </a:tblGrid>
              <a:tr h="48830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n-lt"/>
                        </a:rPr>
                        <a:t>States without Regional Activities</a:t>
                      </a:r>
                    </a:p>
                    <a:p>
                      <a:pPr algn="ctr"/>
                      <a:r>
                        <a:rPr lang="en-US" sz="1200" i="1" dirty="0">
                          <a:latin typeface="+mn-lt"/>
                        </a:rPr>
                        <a:t>Volunteer Today!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570362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Illinois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461244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Iowa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534024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Kansas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1181511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Maine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795606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Missouri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67794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Nebraska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292907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Nevada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604315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 Hampshire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526057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South Dakota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374866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Vermont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814971"/>
                  </a:ext>
                </a:extLst>
              </a:tr>
              <a:tr h="2021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 Virginia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83534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886631"/>
              </p:ext>
            </p:extLst>
          </p:nvPr>
        </p:nvGraphicFramePr>
        <p:xfrm>
          <a:off x="8979806" y="971967"/>
          <a:ext cx="3116944" cy="1908049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749802">
                  <a:extLst>
                    <a:ext uri="{9D8B030D-6E8A-4147-A177-3AD203B41FA5}">
                      <a16:colId xmlns:a16="http://schemas.microsoft.com/office/drawing/2014/main" val="724055209"/>
                    </a:ext>
                  </a:extLst>
                </a:gridCol>
                <a:gridCol w="2367142">
                  <a:extLst>
                    <a:ext uri="{9D8B030D-6E8A-4147-A177-3AD203B41FA5}">
                      <a16:colId xmlns:a16="http://schemas.microsoft.com/office/drawing/2014/main" val="1049147343"/>
                    </a:ext>
                  </a:extLst>
                </a:gridCol>
              </a:tblGrid>
              <a:tr h="36880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j-lt"/>
                        </a:rPr>
                        <a:t>Color Key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570362"/>
                  </a:ext>
                </a:extLst>
              </a:tr>
              <a:tr h="221285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0000"/>
                          </a:solidFill>
                          <a:latin typeface="+mj-lt"/>
                        </a:rPr>
                        <a:t>Red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FF0000"/>
                          </a:solidFill>
                          <a:latin typeface="+mj-lt"/>
                        </a:rPr>
                        <a:t>Data Managers</a:t>
                      </a:r>
                      <a:r>
                        <a:rPr lang="en-US" sz="1100" b="1" baseline="0" dirty="0">
                          <a:solidFill>
                            <a:srgbClr val="FF0000"/>
                          </a:solidFill>
                          <a:latin typeface="+mj-lt"/>
                        </a:rPr>
                        <a:t> Only</a:t>
                      </a:r>
                    </a:p>
                    <a:p>
                      <a:r>
                        <a:rPr lang="en-US" sz="1100" b="1" baseline="0" dirty="0">
                          <a:solidFill>
                            <a:srgbClr val="FF0000"/>
                          </a:solidFill>
                          <a:latin typeface="+mj-lt"/>
                        </a:rPr>
                        <a:t>Need Surgeon Support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461244"/>
                  </a:ext>
                </a:extLst>
              </a:tr>
              <a:tr h="221285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4E69BE"/>
                          </a:solidFill>
                          <a:latin typeface="+mj-lt"/>
                        </a:rPr>
                        <a:t>Blue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4E69BE"/>
                          </a:solidFill>
                          <a:latin typeface="+mj-lt"/>
                        </a:rPr>
                        <a:t>Data Managers</a:t>
                      </a:r>
                      <a:br>
                        <a:rPr lang="en-US" sz="1100" b="1" dirty="0">
                          <a:solidFill>
                            <a:srgbClr val="4E69BE"/>
                          </a:solidFill>
                          <a:latin typeface="+mj-lt"/>
                        </a:rPr>
                      </a:br>
                      <a:r>
                        <a:rPr lang="en-US" sz="1100" b="1" dirty="0">
                          <a:solidFill>
                            <a:srgbClr val="4E69BE"/>
                          </a:solidFill>
                          <a:latin typeface="+mj-lt"/>
                        </a:rPr>
                        <a:t>Surgeons as Consultants Ad Hoc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931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00B050"/>
                          </a:solidFill>
                          <a:latin typeface="+mj-lt"/>
                        </a:rPr>
                        <a:t>Green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00B050"/>
                          </a:solidFill>
                          <a:latin typeface="+mj-lt"/>
                        </a:rPr>
                        <a:t>Regional Quality Collaboratives</a:t>
                      </a:r>
                      <a:r>
                        <a:rPr lang="en-US" sz="1100" b="1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Joint DM and Surgeon Meetings</a:t>
                      </a:r>
                      <a:endParaRPr lang="en-US" sz="1100" b="1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9492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Black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</a:rPr>
                        <a:t>Regional Leader Needed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02877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A0F080D-729E-4423-825E-CE526BD36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337041"/>
            <a:ext cx="3023714" cy="63420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0893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BEA9699456584D892E6E0C798E2166" ma:contentTypeVersion="17" ma:contentTypeDescription="Create a new document." ma:contentTypeScope="" ma:versionID="986843e68f92bb32679476c075902ec9">
  <xsd:schema xmlns:xsd="http://www.w3.org/2001/XMLSchema" xmlns:xs="http://www.w3.org/2001/XMLSchema" xmlns:p="http://schemas.microsoft.com/office/2006/metadata/properties" xmlns:ns2="5c26fbe8-a994-4c9c-9bcf-ed0d06e77fb6" xmlns:ns3="129675e9-22d5-4ba5-9906-8cf715819694" targetNamespace="http://schemas.microsoft.com/office/2006/metadata/properties" ma:root="true" ma:fieldsID="403d07c28e505a12e9b3a7b1d164cfbf" ns2:_="" ns3:_="">
    <xsd:import namespace="5c26fbe8-a994-4c9c-9bcf-ed0d06e77fb6"/>
    <xsd:import namespace="129675e9-22d5-4ba5-9906-8cf7158196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6fbe8-a994-4c9c-9bcf-ed0d06e77f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1f56bd8-1a93-4d55-be18-7d4467c34b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9675e9-22d5-4ba5-9906-8cf71581969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06c5a4a-6872-4b5e-baab-d5fe5de0364d}" ma:internalName="TaxCatchAll" ma:showField="CatchAllData" ma:web="129675e9-22d5-4ba5-9906-8cf7158196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DFBB43-BBBF-4612-BCD7-CB83253DC828}"/>
</file>

<file path=customXml/itemProps2.xml><?xml version="1.0" encoding="utf-8"?>
<ds:datastoreItem xmlns:ds="http://schemas.openxmlformats.org/officeDocument/2006/customXml" ds:itemID="{63953CCA-B914-4392-B602-7988B50CA2AF}"/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208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 Melissa</dc:creator>
  <cp:lastModifiedBy>Conrad, Emily</cp:lastModifiedBy>
  <cp:revision>26</cp:revision>
  <dcterms:created xsi:type="dcterms:W3CDTF">2019-12-05T22:02:07Z</dcterms:created>
  <dcterms:modified xsi:type="dcterms:W3CDTF">2023-10-16T19:01:31Z</dcterms:modified>
</cp:coreProperties>
</file>