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9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90" d="100"/>
          <a:sy n="90" d="100"/>
        </p:scale>
        <p:origin x="53" y="-2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2.xml"/><Relationship Id="rId4" Type="http://schemas.openxmlformats.org/officeDocument/2006/relationships/presProps" Target="pres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nrad, Emily" userId="722ed3ae-1b58-448d-aaea-f37ca4b2c4ec" providerId="ADAL" clId="{32734D50-75E0-4227-BF75-F34AC5BC033E}"/>
    <pc:docChg chg="modSld">
      <pc:chgData name="Conrad, Emily" userId="722ed3ae-1b58-448d-aaea-f37ca4b2c4ec" providerId="ADAL" clId="{32734D50-75E0-4227-BF75-F34AC5BC033E}" dt="2023-10-16T18:51:17.833" v="176" actId="20577"/>
      <pc:docMkLst>
        <pc:docMk/>
      </pc:docMkLst>
      <pc:sldChg chg="modSp mod">
        <pc:chgData name="Conrad, Emily" userId="722ed3ae-1b58-448d-aaea-f37ca4b2c4ec" providerId="ADAL" clId="{32734D50-75E0-4227-BF75-F34AC5BC033E}" dt="2023-10-16T18:51:17.833" v="176" actId="20577"/>
        <pc:sldMkLst>
          <pc:docMk/>
          <pc:sldMk cId="2447663841" sldId="293"/>
        </pc:sldMkLst>
        <pc:graphicFrameChg chg="modGraphic">
          <ac:chgData name="Conrad, Emily" userId="722ed3ae-1b58-448d-aaea-f37ca4b2c4ec" providerId="ADAL" clId="{32734D50-75E0-4227-BF75-F34AC5BC033E}" dt="2023-10-16T18:51:17.833" v="176" actId="20577"/>
          <ac:graphicFrameMkLst>
            <pc:docMk/>
            <pc:sldMk cId="2447663841" sldId="293"/>
            <ac:graphicFrameMk id="7" creationId="{00000000-0000-0000-0000-000000000000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14F9B9-016F-4678-9B1F-BD83C4A34BCF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1E1CF1-464C-4A7D-AE6F-F6C01F36D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359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1A2C79-96AE-4DD9-AAD9-13AFE16ECFB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440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CEF52-497E-4868-896B-A74C7C3E81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285BB8-BAC1-42A7-9663-2B1EC1EB2E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1D1040-5195-4718-835E-806C0ADEF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7A09D-75E3-4AFC-9136-F3953C796B5F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ADFAFB-BD93-4BF5-BC1A-35AFB7E34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DAE4DF-5605-4DB1-8C5E-895584F09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2B80-B77E-492C-A086-74B8A13BE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301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D7C029-5F72-40C5-8B04-38AEB314BF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0BC83A-0D52-49A3-8942-8CEB5A928B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B15DD8-6D91-482D-AF81-CA48FA4A1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7A09D-75E3-4AFC-9136-F3953C796B5F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7B2854-67EC-43D2-9672-2C8936792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A176A6-08A8-4138-9A9D-F46285C06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2B80-B77E-492C-A086-74B8A13BE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580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4D6DCD6-90BE-484B-ACEB-32C79E9EA9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4DBA9A-9D5A-490D-9186-F2978E798A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C80FC1-6781-40EF-A4DD-D93DA2BA8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7A09D-75E3-4AFC-9136-F3953C796B5F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AED6EF-6E4E-4EA5-B8C3-6BBB02806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E6D98D-C18D-4704-B302-A15A425BE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2B80-B77E-492C-A086-74B8A13BE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923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F0FFF-3413-4F53-94BF-A9EE2C2C6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D2EBCD-3959-4513-8E1F-FCA216213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9AFBC5-16B7-4919-B77E-6D60D29D7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7A09D-75E3-4AFC-9136-F3953C796B5F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284369-551C-4FAB-8773-CE8EBAB94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2E68D4-C5DC-485B-85FE-99DCB44F9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2B80-B77E-492C-A086-74B8A13BE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991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15D67-12A8-427C-9F6B-DAAAEF55F9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34E4AF-D48D-4E6B-85FF-77A035B811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99CB46-8014-4F41-A54B-07554FA7F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7A09D-75E3-4AFC-9136-F3953C796B5F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19C3F7-F758-4F8E-A85B-1B196A4CA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88B8D-C00D-4678-BDBF-0BF2DE259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2B80-B77E-492C-A086-74B8A13BE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03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9BB4E4-6B70-4AAE-9501-F2CECEEFA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522393-0D15-4344-9557-998C3D8448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532B5F-0D52-4536-B4CE-4F5A2CDAFC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AD4BE7-8791-48B2-9746-2ED45475C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7A09D-75E3-4AFC-9136-F3953C796B5F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033816-9693-4178-BB6D-CD7B0C2D1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C1D3D7-E0DB-4BC3-9656-721F807BA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2B80-B77E-492C-A086-74B8A13BE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357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CF7BCA-BEB0-4202-9D2E-984ED8A75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BD78DC-A62B-4FFF-B3FA-88D48EB74F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1D2355-E16A-4F94-A8E4-FF73B238B2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F56EFB-7909-46B1-9284-BB5CDAC46D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A040C8-0D95-4D8E-84D8-FECD94933B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177288E-EF73-483C-8AAE-19BF0A882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7A09D-75E3-4AFC-9136-F3953C796B5F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51B0D5A-3623-4AFB-8B06-81788A3E5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71F9FB-F1B9-47D6-8872-1D9E1A691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2B80-B77E-492C-A086-74B8A13BE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927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5F50CA-BDBB-43D4-8E3D-A6ACFF7FF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5F79877-92B8-4093-9628-76016F7D6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7A09D-75E3-4AFC-9136-F3953C796B5F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C65EA1-0D9B-4F2E-85AE-9FEEA6BC8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EFDF4B-AA50-4C06-A06D-56F732D8A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2B80-B77E-492C-A086-74B8A13BE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97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393ACC-7CF9-42E2-A774-3FEBA46C4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7A09D-75E3-4AFC-9136-F3953C796B5F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B6FC50-2991-4D9E-8575-63C694CD7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FBC2D5-05A4-4951-AECF-EBE3EDAB3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2B80-B77E-492C-A086-74B8A13BE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146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F8360-7252-4629-8442-263F17840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5014EE-4B84-4383-9CE8-E19ED1222A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A2990A-FF9F-43AC-8D0F-D6E3BCB6E5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5B5AF5-C564-4869-BB1A-D882CF3DB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7A09D-75E3-4AFC-9136-F3953C796B5F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E55FC5-F6E0-4AF4-B805-F0110B56C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AAE82E-2785-4FE6-B3BB-18696DE80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2B80-B77E-492C-A086-74B8A13BE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358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3EA170-C7C2-4C6B-9FBE-C62774FFA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2E56A3D-86BB-4BDC-91CF-37040C38F8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7ECF1E-8F29-4FFF-8ABE-4B87818CBC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CA7117-B246-4DEA-B132-089AFD796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7A09D-75E3-4AFC-9136-F3953C796B5F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36F9FE-5D68-42AA-AF97-94FF50774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3F82DD-47D0-42E3-85B4-CEC067ECD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2B80-B77E-492C-A086-74B8A13BE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693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796A0A-C022-4DF6-BB35-D671B997DE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9657A7-3AE3-4AED-9E97-3C71CFBC45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40EC12-A820-4743-92B4-FA99F592D0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B7A09D-75E3-4AFC-9136-F3953C796B5F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1D2ADE-C827-429F-808C-16243084F0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8FCACB-2227-4CC9-A0D3-59A3C2D259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032B80-B77E-492C-A086-74B8A13BE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747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csqi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543580"/>
              </p:ext>
            </p:extLst>
          </p:nvPr>
        </p:nvGraphicFramePr>
        <p:xfrm>
          <a:off x="165805" y="369179"/>
          <a:ext cx="11860390" cy="63331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07574">
                  <a:extLst>
                    <a:ext uri="{9D8B030D-6E8A-4147-A177-3AD203B41FA5}">
                      <a16:colId xmlns:a16="http://schemas.microsoft.com/office/drawing/2014/main" val="2514659917"/>
                    </a:ext>
                  </a:extLst>
                </a:gridCol>
                <a:gridCol w="3958389">
                  <a:extLst>
                    <a:ext uri="{9D8B030D-6E8A-4147-A177-3AD203B41FA5}">
                      <a16:colId xmlns:a16="http://schemas.microsoft.com/office/drawing/2014/main" val="1806629753"/>
                    </a:ext>
                  </a:extLst>
                </a:gridCol>
                <a:gridCol w="3043936">
                  <a:extLst>
                    <a:ext uri="{9D8B030D-6E8A-4147-A177-3AD203B41FA5}">
                      <a16:colId xmlns:a16="http://schemas.microsoft.com/office/drawing/2014/main" val="583879499"/>
                    </a:ext>
                  </a:extLst>
                </a:gridCol>
                <a:gridCol w="1450491">
                  <a:extLst>
                    <a:ext uri="{9D8B030D-6E8A-4147-A177-3AD203B41FA5}">
                      <a16:colId xmlns:a16="http://schemas.microsoft.com/office/drawing/2014/main" val="4153264638"/>
                    </a:ext>
                  </a:extLst>
                </a:gridCol>
              </a:tblGrid>
              <a:tr h="1614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State Region</a:t>
                      </a:r>
                      <a:endParaRPr lang="en-US" sz="1000" b="1" u="non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2887" marR="5288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Regional Leaders</a:t>
                      </a:r>
                      <a:endParaRPr lang="en-US" sz="1000" b="1" u="non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2887" marR="5288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7685" algn="ctr"/>
                        </a:tabLst>
                      </a:pPr>
                      <a:r>
                        <a:rPr lang="en-US" sz="1000" b="1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Email Address</a:t>
                      </a:r>
                    </a:p>
                  </a:txBody>
                  <a:tcPr marL="52887" marR="5288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Phone</a:t>
                      </a:r>
                    </a:p>
                  </a:txBody>
                  <a:tcPr marL="52887" marR="5288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7179421"/>
                  </a:ext>
                </a:extLst>
              </a:tr>
              <a:tr h="35923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Central Southeast Region</a:t>
                      </a:r>
                      <a:endParaRPr lang="en-US" sz="1000" b="1" u="non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Arkansas, Kentucky, Tennessee</a:t>
                      </a:r>
                      <a:endParaRPr lang="en-US" sz="1000" u="non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2887" marR="5288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Sandra Richardson, BSN (Kingsport, TN)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Amanda Sesti</a:t>
                      </a:r>
                    </a:p>
                  </a:txBody>
                  <a:tcPr marL="52887" marR="5288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Sandra.Richardson2@balladhealth.org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Amanda.sesti@dmhcc.org</a:t>
                      </a:r>
                    </a:p>
                  </a:txBody>
                  <a:tcPr marL="52887" marR="5288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423-224-5879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901-227-4145</a:t>
                      </a:r>
                    </a:p>
                  </a:txBody>
                  <a:tcPr marL="52887" marR="5288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6626395"/>
                  </a:ext>
                </a:extLst>
              </a:tr>
              <a:tr h="31101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California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www.casts.org</a:t>
                      </a:r>
                    </a:p>
                  </a:txBody>
                  <a:tcPr marL="52887" marR="5288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Nancy Satou, RN (Los Angeles, CA)</a:t>
                      </a:r>
                      <a:endParaRPr lang="en-US" sz="1000" u="non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2887" marR="5288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nsatou@mednet.ucla.edu </a:t>
                      </a:r>
                      <a:endParaRPr lang="en-US" sz="1000" u="non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2887" marR="5288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310-206-4168</a:t>
                      </a:r>
                      <a:endParaRPr lang="en-US" sz="1000" u="non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2887" marR="5288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6489176"/>
                  </a:ext>
                </a:extLst>
              </a:tr>
              <a:tr h="20285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Florida</a:t>
                      </a:r>
                      <a:endParaRPr lang="en-US" sz="1000" b="1" i="1" u="non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87" marR="5288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C1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Pat Hobbs, RN (Hollywood, FL)</a:t>
                      </a:r>
                      <a:endParaRPr lang="en-US" sz="1000" b="1" u="non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2887" marR="5288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C1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phobbs@mhs.net</a:t>
                      </a:r>
                      <a:endParaRPr lang="en-US" sz="1000" u="non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2887" marR="5288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C1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954-265-6727</a:t>
                      </a:r>
                      <a:endParaRPr lang="en-US" sz="1000" u="non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2887" marR="5288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C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2589048"/>
                  </a:ext>
                </a:extLst>
              </a:tr>
              <a:tr h="46651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Gulf States Region</a:t>
                      </a:r>
                      <a:endParaRPr lang="en-US" sz="1000" b="1" u="non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Alabama, Louisiana, Mississippi</a:t>
                      </a:r>
                      <a:endParaRPr lang="en-US" sz="1000" u="non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2887" marR="5288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A9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Sylvia Laudun, RN, MBA (New Orleans, LA)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Sarah Overall, RN (New Orleans, LA)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Michelle Swearingen</a:t>
                      </a:r>
                    </a:p>
                  </a:txBody>
                  <a:tcPr marL="52887" marR="5288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A9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slaudun@ochsner.org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Sarah.overall@ochsner.org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mswearin@ascension.org</a:t>
                      </a:r>
                    </a:p>
                  </a:txBody>
                  <a:tcPr marL="52887" marR="5288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A9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504-842-3722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318-626-1636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251-610-9668</a:t>
                      </a:r>
                    </a:p>
                  </a:txBody>
                  <a:tcPr marL="52887" marR="5288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A9B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2520132"/>
                  </a:ext>
                </a:extLst>
              </a:tr>
              <a:tr h="31101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Maryland (MCSQI)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www.mcsqi.org</a:t>
                      </a:r>
                      <a:endParaRPr lang="en-US" sz="1000" b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hlinkClick r:id="rId3"/>
                      </a:endParaRPr>
                    </a:p>
                  </a:txBody>
                  <a:tcPr marL="52887" marR="5288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676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Terri Haber, MPH (Baltimore, MD)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Dawn Roach, RN (Towson, MD)</a:t>
                      </a:r>
                      <a:endParaRPr lang="en-US" sz="1000" u="non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2887" marR="5288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676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Thaber@mcsqi.org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dawnroach@umm.edu</a:t>
                      </a:r>
                    </a:p>
                  </a:txBody>
                  <a:tcPr marL="52887" marR="5288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676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410-337-1610</a:t>
                      </a:r>
                    </a:p>
                  </a:txBody>
                  <a:tcPr marL="52887" marR="5288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676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2307678"/>
                  </a:ext>
                </a:extLst>
              </a:tr>
              <a:tr h="32280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Michigan (MSTCVS QC)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www.mstcvs.org</a:t>
                      </a:r>
                    </a:p>
                  </a:txBody>
                  <a:tcPr marL="52887" marR="5288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C9C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Melissa Clark, RN, MSN (Ann Arbor, MI)</a:t>
                      </a:r>
                      <a:endParaRPr lang="en-US" sz="1000" u="non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2887" marR="5288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C9C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clarkmel@umich.edu</a:t>
                      </a:r>
                      <a:endParaRPr lang="en-US" sz="1000" u="non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2887" marR="5288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C9C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734-998-6510</a:t>
                      </a:r>
                      <a:endParaRPr lang="en-US" sz="1000" u="non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2887" marR="5288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C9C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523083"/>
                  </a:ext>
                </a:extLst>
              </a:tr>
              <a:tr h="48420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Mid-Atlantic CV Quality Managers</a:t>
                      </a:r>
                      <a:endParaRPr lang="en-US" sz="1000" b="1" u="non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Delaware, Pennsylvania, New Jersey, New York</a:t>
                      </a:r>
                    </a:p>
                  </a:txBody>
                  <a:tcPr marL="52887" marR="5288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Mary Montalvo, RN, MSN (New York, NY)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Lisa Gengo, PA, ND (New York, NY)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Cindy Smith, RN (New York, NY)</a:t>
                      </a:r>
                    </a:p>
                  </a:txBody>
                  <a:tcPr marL="52887" marR="5288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mab9055@nyp.org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lgengo@nyp.org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cs2738@cumc.Columbia.edu</a:t>
                      </a:r>
                    </a:p>
                  </a:txBody>
                  <a:tcPr marL="52887" marR="5288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718-506-2249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914-419-7585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646-808-7029</a:t>
                      </a:r>
                    </a:p>
                  </a:txBody>
                  <a:tcPr marL="52887" marR="5288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1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8322132"/>
                  </a:ext>
                </a:extLst>
              </a:tr>
              <a:tr h="32280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Minnesota </a:t>
                      </a:r>
                      <a:endParaRPr lang="en-US" sz="1000" b="1" u="non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Minnesota, North Dakota</a:t>
                      </a:r>
                      <a:endParaRPr lang="en-US" sz="1000" i="1" u="non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87" marR="5288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89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Beth Moran, RN (Rochester, MN)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Erica Negrini, RN, BSN</a:t>
                      </a:r>
                      <a:endParaRPr lang="en-US" sz="1000" u="non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2887" marR="5288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89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moran.beth@mayo.edu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Erica.negrini@allina.com</a:t>
                      </a:r>
                      <a:endParaRPr lang="en-US" sz="1000" u="non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2887" marR="5288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89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507-255-4045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612-202-7447</a:t>
                      </a:r>
                    </a:p>
                  </a:txBody>
                  <a:tcPr marL="52887" marR="5288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89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466691"/>
                  </a:ext>
                </a:extLst>
              </a:tr>
              <a:tr h="16140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Missouri/Kansas</a:t>
                      </a:r>
                      <a:endParaRPr lang="en-US" sz="1000" b="1" i="1" u="non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87" marR="5288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8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Regional Leader Needed - Volunteer Today!</a:t>
                      </a:r>
                    </a:p>
                  </a:txBody>
                  <a:tcPr marL="52887" marR="5288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8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u="non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2887" marR="5288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8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u="non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2887" marR="5288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7211982"/>
                  </a:ext>
                </a:extLst>
              </a:tr>
              <a:tr h="16140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Nebraska/Iowa/Illinois</a:t>
                      </a:r>
                      <a:endParaRPr lang="en-US" sz="1000" b="1" u="non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2887" marR="5288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Regional Leader Needed - Volunteer Today!</a:t>
                      </a:r>
                    </a:p>
                  </a:txBody>
                  <a:tcPr marL="52887" marR="5288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u="non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2887" marR="5288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u="non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2887" marR="5288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4618604"/>
                  </a:ext>
                </a:extLst>
              </a:tr>
              <a:tr h="48420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Northwest Region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Alaska, Hawaii, Idaho, Montana, Oregon, Washington</a:t>
                      </a:r>
                      <a:endParaRPr lang="en-US" sz="1000" u="non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2887" marR="5288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Melinda Offer, RN, MSN (Couer d’Alene, ID)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Jeannie Collins-Brandon (Washington)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Kali Carroll, RN (Washington)</a:t>
                      </a:r>
                    </a:p>
                  </a:txBody>
                  <a:tcPr marL="52887" marR="5288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moffer@daspecialists.com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jcollinsbrandon@qualityhealth.org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KaliCarroll1@peacehealth.org</a:t>
                      </a:r>
                    </a:p>
                  </a:txBody>
                  <a:tcPr marL="52887" marR="5288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208- 629-8068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206-204-7373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352-284-1188</a:t>
                      </a:r>
                    </a:p>
                  </a:txBody>
                  <a:tcPr marL="52887" marR="5288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8800201"/>
                  </a:ext>
                </a:extLst>
              </a:tr>
              <a:tr h="32280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Ohio</a:t>
                      </a:r>
                      <a:endParaRPr lang="en-US" sz="1000" b="1" u="non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2887" marR="5288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66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Kim Meraglio, RN, MSN (Youngstown, OH)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Amy </a:t>
                      </a:r>
                      <a:r>
                        <a:rPr lang="en-US" sz="1000" u="none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Erb</a:t>
                      </a:r>
                      <a:r>
                        <a:rPr lang="en-US" sz="1000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, RN, BSN (Canton, OH)</a:t>
                      </a:r>
                      <a:endParaRPr lang="en-US" sz="1000" u="non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2887" marR="5288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66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Kim_meraglio@mercy.com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Amy.erb@aultman.com</a:t>
                      </a:r>
                      <a:endParaRPr lang="en-US" sz="1000" u="non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2887" marR="5288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66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330-480-6668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330-363-3421</a:t>
                      </a:r>
                      <a:endParaRPr lang="en-US" sz="1000" u="non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2887" marR="5288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6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7795134"/>
                  </a:ext>
                </a:extLst>
              </a:tr>
              <a:tr h="32280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Rocky Mountain Region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Arizona, Colorado, New Mexico, Utah, Wyoming</a:t>
                      </a:r>
                      <a:endParaRPr lang="en-US" sz="1000" u="non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2887" marR="5288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925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Susan Duffy, RN, BSN, MBA (Scottsdale, AZ)</a:t>
                      </a:r>
                    </a:p>
                  </a:txBody>
                  <a:tcPr marL="52887" marR="5288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925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sduffy@honorhealth.com</a:t>
                      </a:r>
                      <a:endParaRPr lang="en-US" sz="1000" u="non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2887" marR="5288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925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480-580-4405</a:t>
                      </a:r>
                      <a:endParaRPr lang="en-US" sz="1000" u="non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2887" marR="5288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925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553640"/>
                  </a:ext>
                </a:extLst>
              </a:tr>
              <a:tr h="32280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Southeastern Data Users Group </a:t>
                      </a:r>
                      <a:br>
                        <a:rPr lang="en-US" sz="1000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</a:br>
                      <a:r>
                        <a:rPr lang="en-US" sz="1000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Georgia, North Carolina, South Carolina</a:t>
                      </a:r>
                      <a:endParaRPr lang="en-US" sz="1000" u="non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2887" marR="5288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CCA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Ashley Wilkerson, RN (Spartanburg, SC)</a:t>
                      </a:r>
                      <a:endParaRPr lang="en-US" sz="1000" u="non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2887" marR="5288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CCA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awilkerson@srhs.com  </a:t>
                      </a:r>
                      <a:endParaRPr lang="en-US" sz="1000" u="non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2887" marR="5288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CCA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864-809-7353</a:t>
                      </a:r>
                      <a:endParaRPr lang="en-US" sz="1000" u="non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2887" marR="5288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CCA9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3526022"/>
                  </a:ext>
                </a:extLst>
              </a:tr>
              <a:tr h="32280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Southern New England Region</a:t>
                      </a:r>
                      <a:endParaRPr lang="en-US" sz="1000" b="1" u="non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Connecticut, Massachusetts, Rhode Island</a:t>
                      </a:r>
                      <a:endParaRPr lang="en-US" sz="1000" u="non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2887" marR="5288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Michelle Doherty, MSN, RN(Boston, MA) </a:t>
                      </a:r>
                      <a:endParaRPr lang="en-US" sz="1000" u="non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2887" marR="5288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mdohert1@bidmc.harvard.edu</a:t>
                      </a:r>
                      <a:endParaRPr lang="en-US" sz="1000" u="non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2887" marR="5288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617-632-7238</a:t>
                      </a:r>
                      <a:endParaRPr lang="en-US" sz="1000" u="non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2887" marR="5288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341491"/>
                  </a:ext>
                </a:extLst>
              </a:tr>
              <a:tr h="32280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Texas (TRDMN)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Oklahoma</a:t>
                      </a:r>
                      <a:r>
                        <a:rPr lang="en-US" sz="1000" u="none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, Texas </a:t>
                      </a:r>
                      <a:endParaRPr lang="en-US" sz="1000" u="non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2887" marR="5288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AB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Ann Guercio, CCP, LP, MBA (Houston, TX)</a:t>
                      </a:r>
                      <a:endParaRPr lang="en-US" sz="1000" u="non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2887" marR="5288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AB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ann.guercio@memorialhermann.org</a:t>
                      </a:r>
                      <a:endParaRPr lang="en-US" sz="1000" u="non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2887" marR="5288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AB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713-867-2552</a:t>
                      </a:r>
                      <a:endParaRPr lang="en-US" sz="1000" u="non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2887" marR="5288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AB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5965138"/>
                  </a:ext>
                </a:extLst>
              </a:tr>
              <a:tr h="40539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Virginia (VCSQI)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www.vcsqi.org</a:t>
                      </a:r>
                    </a:p>
                  </a:txBody>
                  <a:tcPr marL="52887" marR="5288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4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Eddie Fonner, BA, Executive Director, VCSQI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Judy Smith (Charlottesville, VA)</a:t>
                      </a:r>
                    </a:p>
                  </a:txBody>
                  <a:tcPr marL="52887" marR="5288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4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cefonner@gmail.com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JGS9M@uvahealth.org</a:t>
                      </a:r>
                    </a:p>
                  </a:txBody>
                  <a:tcPr marL="52887" marR="5288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4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913-909-3140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434-760-0347</a:t>
                      </a:r>
                    </a:p>
                  </a:txBody>
                  <a:tcPr marL="52887" marR="5288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4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1306076"/>
                  </a:ext>
                </a:extLst>
              </a:tr>
              <a:tr h="24202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Wisconsin</a:t>
                      </a:r>
                      <a:endParaRPr lang="en-US" sz="1000" b="1" u="non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2887" marR="5288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863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Heather Burroughs, RN (Green Bay, WI)</a:t>
                      </a:r>
                      <a:endParaRPr lang="en-US" sz="1000" b="1" u="non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2887" marR="5288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863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hburroughs@baycare.net </a:t>
                      </a:r>
                      <a:endParaRPr lang="en-US" sz="1000" u="non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2887" marR="5288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863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920-288-8312</a:t>
                      </a:r>
                      <a:endParaRPr lang="en-US" sz="1000" u="non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2887" marR="5288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863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986653"/>
                  </a:ext>
                </a:extLst>
              </a:tr>
              <a:tr h="32280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STS National Database Staff</a:t>
                      </a:r>
                    </a:p>
                  </a:txBody>
                  <a:tcPr marL="52887" marR="5288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Carole Krohn, MPH, BSN, RN (Chicago, IL)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Emily Conrad, MS (Chicago, IL)</a:t>
                      </a:r>
                    </a:p>
                  </a:txBody>
                  <a:tcPr marL="52887" marR="5288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ckrohn@sts.org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econrad@sts.org</a:t>
                      </a:r>
                    </a:p>
                  </a:txBody>
                  <a:tcPr marL="52887" marR="5288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312-202-5867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312-202-5839</a:t>
                      </a:r>
                    </a:p>
                  </a:txBody>
                  <a:tcPr marL="52887" marR="5288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1996513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877806" y="0"/>
            <a:ext cx="85946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October 2023 STS Regional Leader Groups: Adult Cardiac Surgery Database</a:t>
            </a:r>
          </a:p>
        </p:txBody>
      </p:sp>
      <p:pic>
        <p:nvPicPr>
          <p:cNvPr id="2" name="image1.jpeg">
            <a:extLst>
              <a:ext uri="{FF2B5EF4-FFF2-40B4-BE49-F238E27FC236}">
                <a16:creationId xmlns:a16="http://schemas.microsoft.com/office/drawing/2014/main" id="{5E990CE9-83E2-9BFD-969A-B2FFF08841E7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65805" y="35169"/>
            <a:ext cx="1318895" cy="334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6638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7BEA9699456584D892E6E0C798E2166" ma:contentTypeVersion="17" ma:contentTypeDescription="Create a new document." ma:contentTypeScope="" ma:versionID="986843e68f92bb32679476c075902ec9">
  <xsd:schema xmlns:xsd="http://www.w3.org/2001/XMLSchema" xmlns:xs="http://www.w3.org/2001/XMLSchema" xmlns:p="http://schemas.microsoft.com/office/2006/metadata/properties" xmlns:ns2="5c26fbe8-a994-4c9c-9bcf-ed0d06e77fb6" xmlns:ns3="129675e9-22d5-4ba5-9906-8cf715819694" targetNamespace="http://schemas.microsoft.com/office/2006/metadata/properties" ma:root="true" ma:fieldsID="403d07c28e505a12e9b3a7b1d164cfbf" ns2:_="" ns3:_="">
    <xsd:import namespace="5c26fbe8-a994-4c9c-9bcf-ed0d06e77fb6"/>
    <xsd:import namespace="129675e9-22d5-4ba5-9906-8cf71581969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26fbe8-a994-4c9c-9bcf-ed0d06e77f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c1f56bd8-1a93-4d55-be18-7d4467c34b1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9675e9-22d5-4ba5-9906-8cf715819694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d06c5a4a-6872-4b5e-baab-d5fe5de0364d}" ma:internalName="TaxCatchAll" ma:showField="CatchAllData" ma:web="129675e9-22d5-4ba5-9906-8cf71581969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D319876-5EA6-497E-B548-C85BDB8730F5}"/>
</file>

<file path=customXml/itemProps2.xml><?xml version="1.0" encoding="utf-8"?>
<ds:datastoreItem xmlns:ds="http://schemas.openxmlformats.org/officeDocument/2006/customXml" ds:itemID="{97870D3D-F88B-4292-8D03-332033340374}"/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641</Words>
  <Application>Microsoft Office PowerPoint</Application>
  <PresentationFormat>Widescreen</PresentationFormat>
  <Paragraphs>126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Clark, Melissa</dc:creator>
  <cp:lastModifiedBy>Conrad, Emily</cp:lastModifiedBy>
  <cp:revision>6</cp:revision>
  <dcterms:created xsi:type="dcterms:W3CDTF">2021-09-24T12:16:12Z</dcterms:created>
  <dcterms:modified xsi:type="dcterms:W3CDTF">2023-10-16T18:51:18Z</dcterms:modified>
</cp:coreProperties>
</file>