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53" y="-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rad, Emily" userId="722ed3ae-1b58-448d-aaea-f37ca4b2c4ec" providerId="ADAL" clId="{32734D50-75E0-4227-BF75-F34AC5BC033E}"/>
    <pc:docChg chg="modSld">
      <pc:chgData name="Conrad, Emily" userId="722ed3ae-1b58-448d-aaea-f37ca4b2c4ec" providerId="ADAL" clId="{32734D50-75E0-4227-BF75-F34AC5BC033E}" dt="2023-10-16T18:51:17.833" v="176" actId="20577"/>
      <pc:docMkLst>
        <pc:docMk/>
      </pc:docMkLst>
      <pc:sldChg chg="modSp mod">
        <pc:chgData name="Conrad, Emily" userId="722ed3ae-1b58-448d-aaea-f37ca4b2c4ec" providerId="ADAL" clId="{32734D50-75E0-4227-BF75-F34AC5BC033E}" dt="2023-10-16T18:51:17.833" v="176" actId="20577"/>
        <pc:sldMkLst>
          <pc:docMk/>
          <pc:sldMk cId="2447663841" sldId="293"/>
        </pc:sldMkLst>
        <pc:graphicFrameChg chg="modGraphic">
          <ac:chgData name="Conrad, Emily" userId="722ed3ae-1b58-448d-aaea-f37ca4b2c4ec" providerId="ADAL" clId="{32734D50-75E0-4227-BF75-F34AC5BC033E}" dt="2023-10-16T18:51:17.833" v="176" actId="20577"/>
          <ac:graphicFrameMkLst>
            <pc:docMk/>
            <pc:sldMk cId="2447663841" sldId="293"/>
            <ac:graphicFrameMk id="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4F9B9-016F-4678-9B1F-BD83C4A34BC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E1CF1-464C-4A7D-AE6F-F6C01F36D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5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2C79-96AE-4DD9-AAD9-13AFE16ECF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4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EF52-497E-4868-896B-A74C7C3E8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85BB8-BAC1-42A7-9663-2B1EC1EB2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1040-5195-4718-835E-806C0ADE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FAFB-BD93-4BF5-BC1A-35AFB7E3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AE4DF-5605-4DB1-8C5E-895584F0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0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C029-5F72-40C5-8B04-38AEB314B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BC83A-0D52-49A3-8942-8CEB5A928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15DD8-6D91-482D-AF81-CA48FA4A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B2854-67EC-43D2-9672-2C893679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176A6-08A8-4138-9A9D-F46285C0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8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D6DCD6-90BE-484B-ACEB-32C79E9EA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DBA9A-9D5A-490D-9186-F2978E798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80FC1-6781-40EF-A4DD-D93DA2BA8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ED6EF-6E4E-4EA5-B8C3-6BBB0280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D98D-C18D-4704-B302-A15A425B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F0FFF-3413-4F53-94BF-A9EE2C2C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2EBCD-3959-4513-8E1F-FCA216213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AFBC5-16B7-4919-B77E-6D60D29D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84369-551C-4FAB-8773-CE8EBAB9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E68D4-C5DC-485B-85FE-99DCB44F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9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15D67-12A8-427C-9F6B-DAAAEF55F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4E4AF-D48D-4E6B-85FF-77A035B81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9CB46-8014-4F41-A54B-07554FA7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9C3F7-F758-4F8E-A85B-1B196A4C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88B8D-C00D-4678-BDBF-0BF2DE25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B4E4-6B70-4AAE-9501-F2CECEEF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22393-0D15-4344-9557-998C3D844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32B5F-0D52-4536-B4CE-4F5A2CDAF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D4BE7-8791-48B2-9746-2ED45475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33816-9693-4178-BB6D-CD7B0C2D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1D3D7-E0DB-4BC3-9656-721F807B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5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F7BCA-BEB0-4202-9D2E-984ED8A75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D78DC-A62B-4FFF-B3FA-88D48EB74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D2355-E16A-4F94-A8E4-FF73B238B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56EFB-7909-46B1-9284-BB5CDAC46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A040C8-0D95-4D8E-84D8-FECD94933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77288E-EF73-483C-8AAE-19BF0A88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1B0D5A-3623-4AFB-8B06-81788A3E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71F9FB-F1B9-47D6-8872-1D9E1A69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2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F50CA-BDBB-43D4-8E3D-A6ACFF7F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F79877-92B8-4093-9628-76016F7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65EA1-0D9B-4F2E-85AE-9FEEA6BC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FDF4B-AA50-4C06-A06D-56F732D8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7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393ACC-7CF9-42E2-A774-3FEBA46C4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B6FC50-2991-4D9E-8575-63C694CD7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BC2D5-05A4-4951-AECF-EBE3EDAB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4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8360-7252-4629-8442-263F17840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014EE-4B84-4383-9CE8-E19ED1222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2990A-FF9F-43AC-8D0F-D6E3BCB6E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B5AF5-C564-4869-BB1A-D882CF3D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55FC5-F6E0-4AF4-B805-F0110B56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AE82E-2785-4FE6-B3BB-18696DE8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EA170-C7C2-4C6B-9FBE-C62774FFA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E56A3D-86BB-4BDC-91CF-37040C38F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CF1E-8F29-4FFF-8ABE-4B87818CB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A7117-B246-4DEA-B132-089AFD79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6F9FE-5D68-42AA-AF97-94FF5077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F82DD-47D0-42E3-85B4-CEC067EC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9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96A0A-C022-4DF6-BB35-D671B997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657A7-3AE3-4AED-9E97-3C71CFBC4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0EC12-A820-4743-92B4-FA99F592D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A09D-75E3-4AFC-9136-F3953C796B5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D2ADE-C827-429F-808C-16243084F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FCACB-2227-4CC9-A0D3-59A3C2D25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2B80-B77E-492C-A086-74B8A13B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4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sqi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43580"/>
              </p:ext>
            </p:extLst>
          </p:nvPr>
        </p:nvGraphicFramePr>
        <p:xfrm>
          <a:off x="165805" y="369179"/>
          <a:ext cx="11860390" cy="6333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7574">
                  <a:extLst>
                    <a:ext uri="{9D8B030D-6E8A-4147-A177-3AD203B41FA5}">
                      <a16:colId xmlns:a16="http://schemas.microsoft.com/office/drawing/2014/main" val="2514659917"/>
                    </a:ext>
                  </a:extLst>
                </a:gridCol>
                <a:gridCol w="3958389">
                  <a:extLst>
                    <a:ext uri="{9D8B030D-6E8A-4147-A177-3AD203B41FA5}">
                      <a16:colId xmlns:a16="http://schemas.microsoft.com/office/drawing/2014/main" val="1806629753"/>
                    </a:ext>
                  </a:extLst>
                </a:gridCol>
                <a:gridCol w="3043936">
                  <a:extLst>
                    <a:ext uri="{9D8B030D-6E8A-4147-A177-3AD203B41FA5}">
                      <a16:colId xmlns:a16="http://schemas.microsoft.com/office/drawing/2014/main" val="583879499"/>
                    </a:ext>
                  </a:extLst>
                </a:gridCol>
                <a:gridCol w="1450491">
                  <a:extLst>
                    <a:ext uri="{9D8B030D-6E8A-4147-A177-3AD203B41FA5}">
                      <a16:colId xmlns:a16="http://schemas.microsoft.com/office/drawing/2014/main" val="4153264638"/>
                    </a:ext>
                  </a:extLst>
                </a:gridCol>
              </a:tblGrid>
              <a:tr h="161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State Region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Regional Leaders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7685" algn="ctr"/>
                        </a:tabLs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Email Address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Phone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179421"/>
                  </a:ext>
                </a:extLst>
              </a:tr>
              <a:tr h="3592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Central Southeast Region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Arkansas, Kentucky, Tennessee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Sandra Richardson, BSN (Kingsport, TN)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Amanda Sesti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Sandra.Richardson2@balladhealth.org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Amanda.sesti@dmhcc.org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423-224-5879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901-227-4145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26395"/>
                  </a:ext>
                </a:extLst>
              </a:tr>
              <a:tr h="3110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California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www.casts.org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Nancy Satou, RN (Los Angeles, CA)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nsatou@mednet.ucla.edu 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310-206-4168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489176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Florida</a:t>
                      </a:r>
                      <a:endParaRPr lang="en-US" sz="1000" b="1" i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Pat Hobbs, RN (Hollywood, FL)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phobbs@mhs.net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954-265-6727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89048"/>
                  </a:ext>
                </a:extLst>
              </a:tr>
              <a:tr h="4665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Gulf States Region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Alabama, Louisiana, Mississippi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9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Sylvia Laudun, RN, MBA (New Orleans, LA)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Sarah Overall, RN (New Orleans, LA)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Michelle Swearingen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9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slaudun@ochsner.org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Sarah.overall@ochsner.org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mswearin@ascension.org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9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504-842-3722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318-626-1636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251-610-9668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9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520132"/>
                  </a:ext>
                </a:extLst>
              </a:tr>
              <a:tr h="3110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Maryland (MCSQI)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www.mcsqi.org</a:t>
                      </a:r>
                      <a:endParaRPr lang="en-US" sz="1000" b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hlinkClick r:id="rId3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6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Terri Haber, MPH (Baltimore, MD)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Dawn Roach, RN (Towson, MD)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6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Thaber@mcsqi.org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dawnroach@umm.edu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6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410-337-1610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67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307678"/>
                  </a:ext>
                </a:extLst>
              </a:tr>
              <a:tr h="322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Michigan (MSTCVS QC)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www.mstcvs.org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9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Melissa Clark, RN, MSN (Ann Arbor, MI)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9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clarkmel@umich.edu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9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734-998-6510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9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523083"/>
                  </a:ext>
                </a:extLst>
              </a:tr>
              <a:tr h="484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Mid-Atlantic CV Quality Managers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Delaware, Pennsylvania, New Jersey, New York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Mary Montalvo, RN, MSN (New York, NY)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Lisa Gengo, PA, ND (New York, NY)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Cindy Smith, RN (New York, NY)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mab9055@nyp.org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lgengo@nyp.org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cs2738@cumc.Columbia.edu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718-506-2249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914-419-7585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646-808-7029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322132"/>
                  </a:ext>
                </a:extLst>
              </a:tr>
              <a:tr h="322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Minnesota 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Minnesota, North Dakota</a:t>
                      </a:r>
                      <a:endParaRPr lang="en-US" sz="1000" i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8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Beth Moran, RN (Rochester, MN)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Erica Negrini, RN, BSN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8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moran.beth@mayo.edu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Erica.negrini@allina.com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89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507-255-4045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612-202-7447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8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66691"/>
                  </a:ext>
                </a:extLst>
              </a:tr>
              <a:tr h="16140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Missouri/Kansas</a:t>
                      </a:r>
                      <a:endParaRPr lang="en-US" sz="1000" b="1" i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Regional Leader Needed - Volunteer Today!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211982"/>
                  </a:ext>
                </a:extLst>
              </a:tr>
              <a:tr h="16140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Nebraska/Iowa/Illinois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Regional Leader Needed - Volunteer Today!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618604"/>
                  </a:ext>
                </a:extLst>
              </a:tr>
              <a:tr h="484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Northwest 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Alaska, Hawaii, Idaho, Montana, Oregon, Washington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Melinda Offer, RN, MSN (Couer d’Alene, ID)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Jeannie Collins-Brandon (Washington)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Kali Carroll, RN (Washington)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moffer@daspecialists.com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jcollinsbrandon@qualityhealth.org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KaliCarroll1@peacehealth.org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208- 629-8068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206-204-7373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352-284-1188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800201"/>
                  </a:ext>
                </a:extLst>
              </a:tr>
              <a:tr h="322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Ohio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Kim Meraglio, RN, MSN (Youngstown, OH)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Amy </a:t>
                      </a:r>
                      <a:r>
                        <a:rPr lang="en-US" sz="1000" u="non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Erb</a:t>
                      </a: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RN, BSN (Canton, OH)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Kim_meraglio@mercy.com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Amy.erb@aultman.com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330-480-6668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330-363-3421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95134"/>
                  </a:ext>
                </a:extLst>
              </a:tr>
              <a:tr h="322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Rocky Mountain 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Arizona, Colorado, New Mexico, Utah, Wyoming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2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Susan Duffy, RN, BSN, MBA (Scottsdale, AZ)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2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sduffy@honorhealth.com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2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480-580-4405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53640"/>
                  </a:ext>
                </a:extLst>
              </a:tr>
              <a:tr h="322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Southeastern Data Users Group 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Georgia, North Carolina, South Carolina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A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Ashley Wilkerson, RN (Spartanburg, SC)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A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awilkerson@srhs.com  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A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864-809-7353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A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26022"/>
                  </a:ext>
                </a:extLst>
              </a:tr>
              <a:tr h="322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Southern New England Region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Connecticut, Massachusetts, Rhode Island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Michelle Doherty, MSN, RN(Boston, MA) 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mdohert1@bidmc.harvard.edu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617-632-7238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341491"/>
                  </a:ext>
                </a:extLst>
              </a:tr>
              <a:tr h="322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Texas (TRDMN)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Oklahoma</a:t>
                      </a:r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Texas 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Ann Guercio, CCP, LP, MBA (Houston, TX)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ann.guercio@memorialhermann.org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713-867-2552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B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965138"/>
                  </a:ext>
                </a:extLst>
              </a:tr>
              <a:tr h="4053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Virginia (VCSQI)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www.vcsqi.org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Eddie Fonner, BA, Executive Director, VCSQI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Judy Smith (Charlottesville, VA)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cefonner@gmail.com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JGS9M@uvahealth.org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913-909-3140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434-760-0347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06076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Wisconsin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6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Heather Burroughs, RN (Green Bay, WI)</a:t>
                      </a:r>
                      <a:endParaRPr lang="en-US" sz="10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6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hburroughs@baycare.net 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6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920-288-8312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6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6653"/>
                  </a:ext>
                </a:extLst>
              </a:tr>
              <a:tr h="322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STS National Database Staff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Carole Krohn, MPH, BSN, RN (Chicago, IL)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Emily Conrad, MS (Chicago, IL)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ckrohn@sts.org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econrad@sts.org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312-202-5867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312-202-5839</a:t>
                      </a:r>
                    </a:p>
                  </a:txBody>
                  <a:tcPr marL="52887" marR="5288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99651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77806" y="0"/>
            <a:ext cx="8594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October 2023 STS Regional Leader Groups: Adult Cardiac Surgery Database</a:t>
            </a:r>
          </a:p>
        </p:txBody>
      </p:sp>
      <p:pic>
        <p:nvPicPr>
          <p:cNvPr id="2" name="image1.jpeg">
            <a:extLst>
              <a:ext uri="{FF2B5EF4-FFF2-40B4-BE49-F238E27FC236}">
                <a16:creationId xmlns:a16="http://schemas.microsoft.com/office/drawing/2014/main" id="{5E990CE9-83E2-9BFD-969A-B2FFF08841E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5805" y="35169"/>
            <a:ext cx="1318895" cy="33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63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BEA9699456584D892E6E0C798E2166" ma:contentTypeVersion="17" ma:contentTypeDescription="Create a new document." ma:contentTypeScope="" ma:versionID="986843e68f92bb32679476c075902ec9">
  <xsd:schema xmlns:xsd="http://www.w3.org/2001/XMLSchema" xmlns:xs="http://www.w3.org/2001/XMLSchema" xmlns:p="http://schemas.microsoft.com/office/2006/metadata/properties" xmlns:ns2="5c26fbe8-a994-4c9c-9bcf-ed0d06e77fb6" xmlns:ns3="129675e9-22d5-4ba5-9906-8cf715819694" targetNamespace="http://schemas.microsoft.com/office/2006/metadata/properties" ma:root="true" ma:fieldsID="403d07c28e505a12e9b3a7b1d164cfbf" ns2:_="" ns3:_="">
    <xsd:import namespace="5c26fbe8-a994-4c9c-9bcf-ed0d06e77fb6"/>
    <xsd:import namespace="129675e9-22d5-4ba5-9906-8cf7158196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6fbe8-a994-4c9c-9bcf-ed0d06e77f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1f56bd8-1a93-4d55-be18-7d4467c34b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675e9-22d5-4ba5-9906-8cf71581969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6c5a4a-6872-4b5e-baab-d5fe5de0364d}" ma:internalName="TaxCatchAll" ma:showField="CatchAllData" ma:web="129675e9-22d5-4ba5-9906-8cf7158196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319876-5EA6-497E-B548-C85BDB8730F5}"/>
</file>

<file path=customXml/itemProps2.xml><?xml version="1.0" encoding="utf-8"?>
<ds:datastoreItem xmlns:ds="http://schemas.openxmlformats.org/officeDocument/2006/customXml" ds:itemID="{97870D3D-F88B-4292-8D03-332033340374}"/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641</Words>
  <Application>Microsoft Office PowerPoint</Application>
  <PresentationFormat>Widescreen</PresentationFormat>
  <Paragraphs>126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Melissa</dc:creator>
  <cp:lastModifiedBy>Conrad, Emily</cp:lastModifiedBy>
  <cp:revision>6</cp:revision>
  <dcterms:created xsi:type="dcterms:W3CDTF">2021-09-24T12:16:12Z</dcterms:created>
  <dcterms:modified xsi:type="dcterms:W3CDTF">2023-10-16T18:51:18Z</dcterms:modified>
</cp:coreProperties>
</file>